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6" r:id="rId2"/>
  </p:sldMasterIdLst>
  <p:notesMasterIdLst>
    <p:notesMasterId r:id="rId20"/>
  </p:notesMasterIdLst>
  <p:handoutMasterIdLst>
    <p:handoutMasterId r:id="rId21"/>
  </p:handoutMasterIdLst>
  <p:sldIdLst>
    <p:sldId id="401" r:id="rId3"/>
    <p:sldId id="438" r:id="rId4"/>
    <p:sldId id="476" r:id="rId5"/>
    <p:sldId id="456" r:id="rId6"/>
    <p:sldId id="453" r:id="rId7"/>
    <p:sldId id="454" r:id="rId8"/>
    <p:sldId id="455" r:id="rId9"/>
    <p:sldId id="459" r:id="rId10"/>
    <p:sldId id="460" r:id="rId11"/>
    <p:sldId id="461" r:id="rId12"/>
    <p:sldId id="462" r:id="rId13"/>
    <p:sldId id="463" r:id="rId14"/>
    <p:sldId id="464" r:id="rId15"/>
    <p:sldId id="465" r:id="rId16"/>
    <p:sldId id="466" r:id="rId17"/>
    <p:sldId id="467" r:id="rId18"/>
    <p:sldId id="400" r:id="rId19"/>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ervUS" initials="S" lastIdx="1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91B2"/>
    <a:srgbClr val="8F23B3"/>
    <a:srgbClr val="C2C2C2"/>
    <a:srgbClr val="B9F2FF"/>
    <a:srgbClr val="D1F6FF"/>
    <a:srgbClr val="8E90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96" autoAdjust="0"/>
    <p:restoredTop sz="94660"/>
  </p:normalViewPr>
  <p:slideViewPr>
    <p:cSldViewPr>
      <p:cViewPr varScale="1">
        <p:scale>
          <a:sx n="87" d="100"/>
          <a:sy n="87" d="100"/>
        </p:scale>
        <p:origin x="150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0" d="100"/>
          <a:sy n="70" d="100"/>
        </p:scale>
        <p:origin x="-2766" y="-10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fontAlgn="auto">
              <a:spcBef>
                <a:spcPts val="0"/>
              </a:spcBef>
              <a:spcAft>
                <a:spcPts val="0"/>
              </a:spcAft>
              <a:defRPr sz="1200">
                <a:latin typeface="+mn-lt"/>
                <a:ea typeface="+mn-ea"/>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wrap="square" lIns="93177" tIns="46589" rIns="93177" bIns="46589" numCol="1" anchor="t" anchorCtr="0" compatLnSpc="1">
            <a:prstTxWarp prst="textNoShape">
              <a:avLst/>
            </a:prstTxWarp>
          </a:bodyPr>
          <a:lstStyle>
            <a:lvl1pPr algn="r">
              <a:defRPr sz="1200">
                <a:latin typeface="Calibri" pitchFamily="34" charset="0"/>
              </a:defRPr>
            </a:lvl1pPr>
          </a:lstStyle>
          <a:p>
            <a:pPr>
              <a:defRPr/>
            </a:pPr>
            <a:fld id="{D932544A-9A2A-44F0-9851-FA053CB68049}" type="datetimeFigureOut">
              <a:rPr lang="en-US"/>
              <a:pPr>
                <a:defRPr/>
              </a:pPr>
              <a:t>9/16/2014</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3177" tIns="46589" rIns="93177" bIns="46589" rtlCol="0" anchor="b"/>
          <a:lstStyle>
            <a:lvl1pPr algn="l" fontAlgn="auto">
              <a:spcBef>
                <a:spcPts val="0"/>
              </a:spcBef>
              <a:spcAft>
                <a:spcPts val="0"/>
              </a:spcAft>
              <a:defRPr sz="1200">
                <a:latin typeface="+mn-lt"/>
                <a:ea typeface="+mn-ea"/>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a:defRPr sz="1200">
                <a:latin typeface="Calibri" pitchFamily="34" charset="0"/>
              </a:defRPr>
            </a:lvl1pPr>
          </a:lstStyle>
          <a:p>
            <a:pPr>
              <a:defRPr/>
            </a:pPr>
            <a:fld id="{49D80ECD-F48D-4B3A-BA75-EF1E7A31BBE9}" type="slidenum">
              <a:rPr lang="en-US"/>
              <a:pPr>
                <a:defRPr/>
              </a:pPr>
              <a:t>‹#›</a:t>
            </a:fld>
            <a:endParaRPr lang="en-US"/>
          </a:p>
        </p:txBody>
      </p:sp>
    </p:spTree>
    <p:extLst>
      <p:ext uri="{BB962C8B-B14F-4D97-AF65-F5344CB8AC3E}">
        <p14:creationId xmlns:p14="http://schemas.microsoft.com/office/powerpoint/2010/main" val="3552779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fontAlgn="auto">
              <a:spcBef>
                <a:spcPts val="0"/>
              </a:spcBef>
              <a:spcAft>
                <a:spcPts val="0"/>
              </a:spcAft>
              <a:defRPr sz="1200">
                <a:latin typeface="+mn-lt"/>
                <a:ea typeface="+mn-ea"/>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wrap="square" lIns="93177" tIns="46589" rIns="93177" bIns="46589" numCol="1" anchor="t" anchorCtr="0" compatLnSpc="1">
            <a:prstTxWarp prst="textNoShape">
              <a:avLst/>
            </a:prstTxWarp>
          </a:bodyPr>
          <a:lstStyle>
            <a:lvl1pPr algn="r">
              <a:defRPr sz="1200">
                <a:latin typeface="Calibri" pitchFamily="34" charset="0"/>
              </a:defRPr>
            </a:lvl1pPr>
          </a:lstStyle>
          <a:p>
            <a:pPr>
              <a:defRPr/>
            </a:pPr>
            <a:fld id="{90C65CD1-9DE5-46D7-A234-CF2ACDD72170}" type="datetimeFigureOut">
              <a:rPr lang="en-US"/>
              <a:pPr>
                <a:defRPr/>
              </a:pPr>
              <a:t>9/16/2014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fontAlgn="auto">
              <a:spcBef>
                <a:spcPts val="0"/>
              </a:spcBef>
              <a:spcAft>
                <a:spcPts val="0"/>
              </a:spcAft>
              <a:defRPr sz="1200">
                <a:latin typeface="+mn-lt"/>
                <a:ea typeface="+mn-ea"/>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a:defRPr sz="1200">
                <a:latin typeface="Calibri" pitchFamily="34" charset="0"/>
              </a:defRPr>
            </a:lvl1pPr>
          </a:lstStyle>
          <a:p>
            <a:pPr>
              <a:defRPr/>
            </a:pPr>
            <a:fld id="{05626455-6AD6-4CC0-85EC-35663FAB0514}" type="slidenum">
              <a:rPr lang="en-US"/>
              <a:pPr>
                <a:defRPr/>
              </a:pPr>
              <a:t>‹#›</a:t>
            </a:fld>
            <a:endParaRPr lang="en-US"/>
          </a:p>
        </p:txBody>
      </p:sp>
    </p:spTree>
    <p:extLst>
      <p:ext uri="{BB962C8B-B14F-4D97-AF65-F5344CB8AC3E}">
        <p14:creationId xmlns:p14="http://schemas.microsoft.com/office/powerpoint/2010/main" val="25106651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5626455-6AD6-4CC0-85EC-35663FAB0514}" type="slidenum">
              <a:rPr lang="en-US" smtClean="0"/>
              <a:pPr>
                <a:defRPr/>
              </a:pPr>
              <a:t>13</a:t>
            </a:fld>
            <a:endParaRPr lang="en-US"/>
          </a:p>
        </p:txBody>
      </p:sp>
    </p:spTree>
    <p:extLst>
      <p:ext uri="{BB962C8B-B14F-4D97-AF65-F5344CB8AC3E}">
        <p14:creationId xmlns:p14="http://schemas.microsoft.com/office/powerpoint/2010/main" val="41502417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FC1B72B2-FC11-44F3-8852-EC5573333841}" type="slidenum">
              <a:rPr lang="en-US" smtClean="0">
                <a:latin typeface="Calibri" pitchFamily="34" charset="0"/>
              </a:rPr>
              <a:pPr eaLnBrk="1" hangingPunct="1"/>
              <a:t>17</a:t>
            </a:fld>
            <a:endParaRPr lang="en-US" smtClean="0">
              <a:latin typeface="Calibri" pitchFamily="34" charset="0"/>
            </a:endParaRPr>
          </a:p>
        </p:txBody>
      </p:sp>
    </p:spTree>
    <p:extLst>
      <p:ext uri="{BB962C8B-B14F-4D97-AF65-F5344CB8AC3E}">
        <p14:creationId xmlns:p14="http://schemas.microsoft.com/office/powerpoint/2010/main" val="24381831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descr="PARCC_Header_A2"/>
          <p:cNvPicPr>
            <a:picLocks noChangeAspect="1" noChangeArrowheads="1"/>
          </p:cNvPicPr>
          <p:nvPr userDrawn="1"/>
        </p:nvPicPr>
        <p:blipFill>
          <a:blip r:embed="rId2">
            <a:extLst>
              <a:ext uri="{28A0092B-C50C-407E-A947-70E740481C1C}">
                <a14:useLocalDpi xmlns:a14="http://schemas.microsoft.com/office/drawing/2010/main" val="0"/>
              </a:ext>
            </a:extLst>
          </a:blip>
          <a:srcRect l="63492" r="5597"/>
          <a:stretch>
            <a:fillRect/>
          </a:stretch>
        </p:blipFill>
        <p:spPr bwMode="auto">
          <a:xfrm>
            <a:off x="0" y="0"/>
            <a:ext cx="2819400"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p:nvPr userDrawn="1"/>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anchor="ctr"/>
          <a:lstStyle/>
          <a:p>
            <a:pPr algn="ctr" fontAlgn="auto">
              <a:spcBef>
                <a:spcPts val="0"/>
              </a:spcBef>
              <a:spcAft>
                <a:spcPts val="0"/>
              </a:spcAft>
              <a:defRPr/>
            </a:pPr>
            <a:endParaRPr lang="en-US" dirty="0">
              <a:solidFill>
                <a:srgbClr val="8F23B3"/>
              </a:solidFill>
            </a:endParaRPr>
          </a:p>
        </p:txBody>
      </p:sp>
      <p:sp>
        <p:nvSpPr>
          <p:cNvPr id="6" name="Rectangle 9"/>
          <p:cNvSpPr/>
          <p:nvPr userDrawn="1"/>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anchor="ctr"/>
          <a:lstStyle/>
          <a:p>
            <a:pPr algn="ctr" fontAlgn="auto">
              <a:spcBef>
                <a:spcPts val="0"/>
              </a:spcBef>
              <a:spcAft>
                <a:spcPts val="0"/>
              </a:spcAft>
              <a:defRPr/>
            </a:pPr>
            <a:endParaRPr lang="en-US" dirty="0">
              <a:solidFill>
                <a:srgbClr val="8F23B3"/>
              </a:solidFill>
            </a:endParaRPr>
          </a:p>
        </p:txBody>
      </p:sp>
      <p:pic>
        <p:nvPicPr>
          <p:cNvPr id="7" name="Picture 2" descr="PARCC_Header_A2"/>
          <p:cNvPicPr>
            <a:picLocks noChangeAspect="1" noChangeArrowheads="1"/>
          </p:cNvPicPr>
          <p:nvPr userDrawn="1"/>
        </p:nvPicPr>
        <p:blipFill>
          <a:blip r:embed="rId2">
            <a:extLst>
              <a:ext uri="{28A0092B-C50C-407E-A947-70E740481C1C}">
                <a14:useLocalDpi xmlns:a14="http://schemas.microsoft.com/office/drawing/2010/main" val="0"/>
              </a:ext>
            </a:extLst>
          </a:blip>
          <a:srcRect r="68254"/>
          <a:stretch>
            <a:fillRect/>
          </a:stretch>
        </p:blipFill>
        <p:spPr bwMode="auto">
          <a:xfrm>
            <a:off x="6784975" y="5867400"/>
            <a:ext cx="23590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PARCC_Header_A2"/>
          <p:cNvPicPr>
            <a:picLocks noChangeAspect="1" noChangeArrowheads="1"/>
          </p:cNvPicPr>
          <p:nvPr userDrawn="1"/>
        </p:nvPicPr>
        <p:blipFill>
          <a:blip r:embed="rId2">
            <a:extLst>
              <a:ext uri="{28A0092B-C50C-407E-A947-70E740481C1C}">
                <a14:useLocalDpi xmlns:a14="http://schemas.microsoft.com/office/drawing/2010/main" val="0"/>
              </a:ext>
            </a:extLst>
          </a:blip>
          <a:srcRect l="29744" r="68254"/>
          <a:stretch>
            <a:fillRect/>
          </a:stretch>
        </p:blipFill>
        <p:spPr bwMode="auto">
          <a:xfrm>
            <a:off x="6858000" y="5867400"/>
            <a:ext cx="1492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10"/>
          <p:cNvSpPr/>
          <p:nvPr userDrawn="1"/>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anchor="ctr"/>
          <a:lstStyle/>
          <a:p>
            <a:pPr algn="ctr" fontAlgn="auto">
              <a:spcBef>
                <a:spcPts val="0"/>
              </a:spcBef>
              <a:spcAft>
                <a:spcPts val="0"/>
              </a:spcAft>
              <a:defRPr/>
            </a:pPr>
            <a:endParaRPr lang="en-US"/>
          </a:p>
        </p:txBody>
      </p:sp>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Slide Number Placeholder 4"/>
          <p:cNvSpPr>
            <a:spLocks noGrp="1"/>
          </p:cNvSpPr>
          <p:nvPr>
            <p:ph type="sldNum" sz="quarter" idx="14"/>
          </p:nvPr>
        </p:nvSpPr>
        <p:spPr/>
        <p:txBody>
          <a:bodyPr/>
          <a:lstStyle>
            <a:lvl1pPr>
              <a:defRPr/>
            </a:lvl1pPr>
          </a:lstStyle>
          <a:p>
            <a:pPr>
              <a:defRPr/>
            </a:pPr>
            <a:fld id="{CAB00F40-1FFC-461A-9F45-F9526139E12E}" type="slidenum">
              <a:rPr lang="en-US"/>
              <a:pPr>
                <a:defRPr/>
              </a:pPr>
              <a:t>‹#›</a:t>
            </a:fld>
            <a:endParaRPr lang="en-US"/>
          </a:p>
        </p:txBody>
      </p:sp>
    </p:spTree>
    <p:extLst>
      <p:ext uri="{BB962C8B-B14F-4D97-AF65-F5344CB8AC3E}">
        <p14:creationId xmlns:p14="http://schemas.microsoft.com/office/powerpoint/2010/main" val="29756998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94A42B54-4413-4557-BFEE-F863BBDA6FD3}" type="datetime1">
              <a:rPr lang="en-US"/>
              <a:pPr>
                <a:defRPr/>
              </a:pPr>
              <a:t>9/16/2014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34" charset="0"/>
                <a:ea typeface="+mn-ea"/>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63A3439-386D-44AF-9D34-3D58048BD892}" type="slidenum">
              <a:rPr lang="en-US"/>
              <a:pPr>
                <a:defRPr/>
              </a:pPr>
              <a:t>‹#›</a:t>
            </a:fld>
            <a:endParaRPr lang="en-US"/>
          </a:p>
        </p:txBody>
      </p:sp>
    </p:spTree>
    <p:extLst>
      <p:ext uri="{BB962C8B-B14F-4D97-AF65-F5344CB8AC3E}">
        <p14:creationId xmlns:p14="http://schemas.microsoft.com/office/powerpoint/2010/main" val="6088125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C6376461-ED39-4C81-A54C-2D9EBBEBD561}" type="datetime1">
              <a:rPr lang="en-US"/>
              <a:pPr>
                <a:defRPr/>
              </a:pPr>
              <a:t>9/16/2014</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a:defRPr>
                <a:latin typeface="Arial" pitchFamily="34" charset="0"/>
                <a:ea typeface="+mn-ea"/>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819A1583-ACAF-409F-8C58-E954A0DFB4E3}" type="slidenum">
              <a:rPr lang="en-US"/>
              <a:pPr>
                <a:defRPr/>
              </a:pPr>
              <a:t>‹#›</a:t>
            </a:fld>
            <a:endParaRPr lang="en-US"/>
          </a:p>
        </p:txBody>
      </p:sp>
    </p:spTree>
    <p:extLst>
      <p:ext uri="{BB962C8B-B14F-4D97-AF65-F5344CB8AC3E}">
        <p14:creationId xmlns:p14="http://schemas.microsoft.com/office/powerpoint/2010/main" val="24191076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E642E09C-6329-430A-85C3-861B002B29BD}" type="datetime1">
              <a:rPr lang="en-US"/>
              <a:pPr>
                <a:defRPr/>
              </a:pPr>
              <a:t>9/16/2014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a:latin typeface="Arial" pitchFamily="34" charset="0"/>
                <a:ea typeface="+mn-ea"/>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38D40389-6F5B-4D3A-AAB5-7314178F52A3}" type="slidenum">
              <a:rPr lang="en-US"/>
              <a:pPr>
                <a:defRPr/>
              </a:pPr>
              <a:t>‹#›</a:t>
            </a:fld>
            <a:endParaRPr lang="en-US"/>
          </a:p>
        </p:txBody>
      </p:sp>
    </p:spTree>
    <p:extLst>
      <p:ext uri="{BB962C8B-B14F-4D97-AF65-F5344CB8AC3E}">
        <p14:creationId xmlns:p14="http://schemas.microsoft.com/office/powerpoint/2010/main" val="30365841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dirty="0" smtClean="0"/>
              <a:t>Click to edit Master text styles</a:t>
            </a:r>
          </a:p>
          <a:p>
            <a:pPr lvl="1"/>
            <a:r>
              <a:rPr lang="en-US" dirty="0" smtClean="0"/>
              <a:t>Second level</a:t>
            </a:r>
          </a:p>
          <a:p>
            <a:pPr lvl="2"/>
            <a:r>
              <a:rPr lang="en-US" dirty="0" smtClean="0"/>
              <a:t>Third level</a:t>
            </a:r>
          </a:p>
          <a:p>
            <a:pPr lvl="0"/>
            <a:endParaRPr lang="en-US" dirty="0"/>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4" name="Slide Number Placeholder 24"/>
          <p:cNvSpPr>
            <a:spLocks noGrp="1"/>
          </p:cNvSpPr>
          <p:nvPr>
            <p:ph type="sldNum" sz="quarter" idx="10"/>
          </p:nvPr>
        </p:nvSpPr>
        <p:spPr/>
        <p:txBody>
          <a:bodyPr/>
          <a:lstStyle>
            <a:lvl1pPr algn="r">
              <a:defRPr sz="1200">
                <a:solidFill>
                  <a:schemeClr val="tx1"/>
                </a:solidFill>
              </a:defRPr>
            </a:lvl1pPr>
          </a:lstStyle>
          <a:p>
            <a:pPr>
              <a:defRPr/>
            </a:pPr>
            <a:fld id="{C6280E70-765D-4A52-82C1-B59E86AE483B}" type="slidenum">
              <a:rPr lang="en-US"/>
              <a:pPr>
                <a:defRPr/>
              </a:pPr>
              <a:t>‹#›</a:t>
            </a:fld>
            <a:endParaRPr lang="en-US"/>
          </a:p>
        </p:txBody>
      </p:sp>
    </p:spTree>
    <p:extLst>
      <p:ext uri="{BB962C8B-B14F-4D97-AF65-F5344CB8AC3E}">
        <p14:creationId xmlns:p14="http://schemas.microsoft.com/office/powerpoint/2010/main" val="34011046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4" name="Slide Number Placeholder 4"/>
          <p:cNvSpPr>
            <a:spLocks noGrp="1"/>
          </p:cNvSpPr>
          <p:nvPr>
            <p:ph type="sldNum" sz="quarter" idx="10"/>
          </p:nvPr>
        </p:nvSpPr>
        <p:spPr/>
        <p:txBody>
          <a:bodyPr/>
          <a:lstStyle>
            <a:lvl1pPr>
              <a:defRPr/>
            </a:lvl1pPr>
          </a:lstStyle>
          <a:p>
            <a:pPr>
              <a:defRPr/>
            </a:pPr>
            <a:fld id="{44D4AB4E-8E79-43C4-8C26-C49F04E059D7}" type="slidenum">
              <a:rPr lang="en-US"/>
              <a:pPr>
                <a:defRPr/>
              </a:pPr>
              <a:t>‹#›</a:t>
            </a:fld>
            <a:endParaRPr lang="en-US"/>
          </a:p>
        </p:txBody>
      </p:sp>
    </p:spTree>
    <p:extLst>
      <p:ext uri="{BB962C8B-B14F-4D97-AF65-F5344CB8AC3E}">
        <p14:creationId xmlns:p14="http://schemas.microsoft.com/office/powerpoint/2010/main" val="17308230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3" name="Slide Number Placeholder 4"/>
          <p:cNvSpPr>
            <a:spLocks noGrp="1"/>
          </p:cNvSpPr>
          <p:nvPr>
            <p:ph type="sldNum" sz="quarter" idx="10"/>
          </p:nvPr>
        </p:nvSpPr>
        <p:spPr/>
        <p:txBody>
          <a:bodyPr/>
          <a:lstStyle>
            <a:lvl1pPr>
              <a:defRPr/>
            </a:lvl1pPr>
          </a:lstStyle>
          <a:p>
            <a:pPr>
              <a:defRPr/>
            </a:pPr>
            <a:fld id="{A3183CB1-0372-47A1-8A53-05708FE8D827}" type="slidenum">
              <a:rPr lang="en-US"/>
              <a:pPr>
                <a:defRPr/>
              </a:pPr>
              <a:t>‹#›</a:t>
            </a:fld>
            <a:endParaRPr lang="en-US"/>
          </a:p>
        </p:txBody>
      </p:sp>
    </p:spTree>
    <p:extLst>
      <p:ext uri="{BB962C8B-B14F-4D97-AF65-F5344CB8AC3E}">
        <p14:creationId xmlns:p14="http://schemas.microsoft.com/office/powerpoint/2010/main" val="1727386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Rectangle 5"/>
          <p:cNvSpPr/>
          <p:nvPr userDrawn="1"/>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anchor="ctr"/>
          <a:lstStyle/>
          <a:p>
            <a:pPr algn="ctr" fontAlgn="auto">
              <a:spcBef>
                <a:spcPts val="0"/>
              </a:spcBef>
              <a:spcAft>
                <a:spcPts val="0"/>
              </a:spcAft>
              <a:defRPr/>
            </a:pPr>
            <a:endParaRPr lang="en-US"/>
          </a:p>
        </p:txBody>
      </p:sp>
      <p:sp>
        <p:nvSpPr>
          <p:cNvPr id="8" name="Picture Placeholder 7"/>
          <p:cNvSpPr>
            <a:spLocks noGrp="1"/>
          </p:cNvSpPr>
          <p:nvPr>
            <p:ph type="pic" sz="quarter" idx="15"/>
          </p:nvPr>
        </p:nvSpPr>
        <p:spPr>
          <a:xfrm>
            <a:off x="762000" y="1600200"/>
            <a:ext cx="7467600" cy="4267200"/>
          </a:xfrm>
          <a:prstGeom prst="rect">
            <a:avLst/>
          </a:prstGeom>
        </p:spPr>
        <p:txBody>
          <a:bodyPr lIns="89879" tIns="44940" rIns="89879" bIns="44940"/>
          <a:lstStyle>
            <a:lvl1pPr>
              <a:buNone/>
              <a:defRPr/>
            </a:lvl1pPr>
          </a:lstStyle>
          <a:p>
            <a:pPr lvl="0"/>
            <a:r>
              <a:rPr lang="en-US" noProof="0" dirty="0" smtClean="0"/>
              <a:t>Click icon to add picture</a:t>
            </a:r>
            <a:endParaRPr lang="en-US" noProof="0" dirty="0"/>
          </a:p>
        </p:txBody>
      </p:sp>
      <p:sp>
        <p:nvSpPr>
          <p:cNvPr id="11"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14" name="Text Placeholder 6"/>
          <p:cNvSpPr>
            <a:spLocks noGrp="1"/>
          </p:cNvSpPr>
          <p:nvPr>
            <p:ph type="body" sz="quarter" idx="14"/>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Click to edit Master text styles</a:t>
            </a:r>
          </a:p>
        </p:txBody>
      </p:sp>
      <p:sp>
        <p:nvSpPr>
          <p:cNvPr id="6" name="Slide Number Placeholder 4"/>
          <p:cNvSpPr>
            <a:spLocks noGrp="1"/>
          </p:cNvSpPr>
          <p:nvPr>
            <p:ph type="sldNum" sz="quarter" idx="16"/>
          </p:nvPr>
        </p:nvSpPr>
        <p:spPr/>
        <p:txBody>
          <a:bodyPr/>
          <a:lstStyle>
            <a:lvl1pPr>
              <a:defRPr/>
            </a:lvl1pPr>
          </a:lstStyle>
          <a:p>
            <a:pPr>
              <a:defRPr/>
            </a:pPr>
            <a:fld id="{EE0295C2-5061-4B2E-97AA-B0EB0E8CE7C2}" type="slidenum">
              <a:rPr lang="en-US"/>
              <a:pPr>
                <a:defRPr/>
              </a:pPr>
              <a:t>‹#›</a:t>
            </a:fld>
            <a:endParaRPr lang="en-US"/>
          </a:p>
        </p:txBody>
      </p:sp>
    </p:spTree>
    <p:extLst>
      <p:ext uri="{BB962C8B-B14F-4D97-AF65-F5344CB8AC3E}">
        <p14:creationId xmlns:p14="http://schemas.microsoft.com/office/powerpoint/2010/main" val="32731457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14" name="Text Placeholder 6"/>
          <p:cNvSpPr>
            <a:spLocks noGrp="1"/>
          </p:cNvSpPr>
          <p:nvPr>
            <p:ph type="body" sz="quarter" idx="14"/>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Click to edit Master text styles</a:t>
            </a:r>
          </a:p>
        </p:txBody>
      </p:sp>
      <p:sp>
        <p:nvSpPr>
          <p:cNvPr id="5" name="Slide Number Placeholder 4"/>
          <p:cNvSpPr>
            <a:spLocks noGrp="1"/>
          </p:cNvSpPr>
          <p:nvPr>
            <p:ph type="sldNum" sz="quarter" idx="15"/>
          </p:nvPr>
        </p:nvSpPr>
        <p:spPr/>
        <p:txBody>
          <a:bodyPr/>
          <a:lstStyle>
            <a:lvl1pPr>
              <a:defRPr/>
            </a:lvl1pPr>
          </a:lstStyle>
          <a:p>
            <a:pPr>
              <a:defRPr/>
            </a:pPr>
            <a:fld id="{2C97394E-B027-4D89-A37C-73558A0DFE59}" type="slidenum">
              <a:rPr lang="en-US"/>
              <a:pPr>
                <a:defRPr/>
              </a:pPr>
              <a:t>‹#›</a:t>
            </a:fld>
            <a:endParaRPr lang="en-US"/>
          </a:p>
        </p:txBody>
      </p:sp>
    </p:spTree>
    <p:extLst>
      <p:ext uri="{BB962C8B-B14F-4D97-AF65-F5344CB8AC3E}">
        <p14:creationId xmlns:p14="http://schemas.microsoft.com/office/powerpoint/2010/main" val="34497748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6"/>
          <p:cNvSpPr txBox="1">
            <a:spLocks/>
          </p:cNvSpPr>
          <p:nvPr userDrawn="1"/>
        </p:nvSpPr>
        <p:spPr>
          <a:xfrm>
            <a:off x="2819400" y="0"/>
            <a:ext cx="6324600" cy="1219200"/>
          </a:xfrm>
          <a:prstGeom prst="rect">
            <a:avLst/>
          </a:prstGeom>
        </p:spPr>
        <p:txBody>
          <a:bodyPr lIns="89879" tIns="44940" rIns="89879" bIns="44940" anchor="ctr"/>
          <a:lstStyle>
            <a:lvl1pPr marL="168524" indent="0" algn="l">
              <a:defRPr sz="2800"/>
            </a:lvl1pPr>
          </a:lstStyle>
          <a:p>
            <a:pPr defTabSz="898796" fontAlgn="auto">
              <a:spcAft>
                <a:spcPts val="0"/>
              </a:spcAft>
              <a:defRPr/>
            </a:pPr>
            <a:r>
              <a:rPr lang="en-US" smtClean="0">
                <a:latin typeface="+mj-lt"/>
                <a:ea typeface="+mj-ea"/>
                <a:cs typeface="+mj-cs"/>
              </a:rPr>
              <a:t>Click to edit Master title style</a:t>
            </a:r>
            <a:endParaRPr lang="en-US" dirty="0">
              <a:latin typeface="+mj-lt"/>
              <a:ea typeface="+mj-ea"/>
              <a:cs typeface="+mj-cs"/>
            </a:endParaRPr>
          </a:p>
        </p:txBody>
      </p:sp>
      <p:sp>
        <p:nvSpPr>
          <p:cNvPr id="3" name="Slide Number Placeholder 5"/>
          <p:cNvSpPr>
            <a:spLocks noGrp="1"/>
          </p:cNvSpPr>
          <p:nvPr>
            <p:ph type="sldNum" sz="quarter" idx="10"/>
          </p:nvPr>
        </p:nvSpPr>
        <p:spPr/>
        <p:txBody>
          <a:bodyPr/>
          <a:lstStyle>
            <a:lvl1pPr>
              <a:defRPr/>
            </a:lvl1pPr>
          </a:lstStyle>
          <a:p>
            <a:pPr>
              <a:defRPr/>
            </a:pPr>
            <a:fld id="{604F126C-A192-4C2F-8F59-380CB020BCE6}" type="slidenum">
              <a:rPr lang="en-US"/>
              <a:pPr>
                <a:defRPr/>
              </a:pPr>
              <a:t>‹#›</a:t>
            </a:fld>
            <a:endParaRPr lang="en-US"/>
          </a:p>
        </p:txBody>
      </p:sp>
    </p:spTree>
    <p:extLst>
      <p:ext uri="{BB962C8B-B14F-4D97-AF65-F5344CB8AC3E}">
        <p14:creationId xmlns:p14="http://schemas.microsoft.com/office/powerpoint/2010/main" val="21740304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10" name="Text Placeholder 6"/>
          <p:cNvSpPr>
            <a:spLocks noGrp="1"/>
          </p:cNvSpPr>
          <p:nvPr>
            <p:ph type="body" sz="quarter" idx="14"/>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Click to edit Master text styles</a:t>
            </a:r>
          </a:p>
        </p:txBody>
      </p:sp>
      <p:sp>
        <p:nvSpPr>
          <p:cNvPr id="5" name="Slide Number Placeholder 2"/>
          <p:cNvSpPr>
            <a:spLocks noGrp="1"/>
          </p:cNvSpPr>
          <p:nvPr>
            <p:ph type="sldNum" sz="quarter" idx="15"/>
          </p:nvPr>
        </p:nvSpPr>
        <p:spPr/>
        <p:txBody>
          <a:bodyPr/>
          <a:lstStyle>
            <a:lvl1pPr>
              <a:defRPr>
                <a:solidFill>
                  <a:schemeClr val="tx1"/>
                </a:solidFill>
              </a:defRPr>
            </a:lvl1pPr>
          </a:lstStyle>
          <a:p>
            <a:pPr>
              <a:defRPr/>
            </a:pPr>
            <a:fld id="{53CC295D-44DA-44BE-84CE-FD53CFE203C7}" type="slidenum">
              <a:rPr lang="en-US"/>
              <a:pPr>
                <a:defRPr/>
              </a:pPr>
              <a:t>‹#›</a:t>
            </a:fld>
            <a:endParaRPr lang="en-US"/>
          </a:p>
        </p:txBody>
      </p:sp>
    </p:spTree>
    <p:extLst>
      <p:ext uri="{BB962C8B-B14F-4D97-AF65-F5344CB8AC3E}">
        <p14:creationId xmlns:p14="http://schemas.microsoft.com/office/powerpoint/2010/main" val="2982346293"/>
      </p:ext>
    </p:extLst>
  </p:cSld>
  <p:clrMapOvr>
    <a:masterClrMapping/>
  </p:clrMapOvr>
  <p:transition spd="med" advClick="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3" name="Slide Number Placeholder 4"/>
          <p:cNvSpPr>
            <a:spLocks noGrp="1"/>
          </p:cNvSpPr>
          <p:nvPr>
            <p:ph type="sldNum" sz="quarter" idx="10"/>
          </p:nvPr>
        </p:nvSpPr>
        <p:spPr/>
        <p:txBody>
          <a:bodyPr/>
          <a:lstStyle>
            <a:lvl1pPr>
              <a:defRPr/>
            </a:lvl1pPr>
          </a:lstStyle>
          <a:p>
            <a:pPr>
              <a:defRPr/>
            </a:pPr>
            <a:fld id="{8729B4EC-8597-4E1A-BBAD-72999CD631D1}" type="slidenum">
              <a:rPr lang="en-US"/>
              <a:pPr>
                <a:defRPr/>
              </a:pPr>
              <a:t>‹#›</a:t>
            </a:fld>
            <a:endParaRPr lang="en-US"/>
          </a:p>
        </p:txBody>
      </p:sp>
    </p:spTree>
    <p:extLst>
      <p:ext uri="{BB962C8B-B14F-4D97-AF65-F5344CB8AC3E}">
        <p14:creationId xmlns:p14="http://schemas.microsoft.com/office/powerpoint/2010/main" val="8315886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3" name="Slide Number Placeholder 4"/>
          <p:cNvSpPr>
            <a:spLocks noGrp="1"/>
          </p:cNvSpPr>
          <p:nvPr>
            <p:ph type="sldNum" sz="quarter" idx="10"/>
          </p:nvPr>
        </p:nvSpPr>
        <p:spPr/>
        <p:txBody>
          <a:bodyPr/>
          <a:lstStyle>
            <a:lvl1pPr>
              <a:defRPr/>
            </a:lvl1pPr>
          </a:lstStyle>
          <a:p>
            <a:pPr>
              <a:defRPr/>
            </a:pPr>
            <a:fld id="{5E0B808E-9666-4BA0-901B-A14538633BFB}" type="slidenum">
              <a:rPr lang="en-US"/>
              <a:pPr>
                <a:defRPr/>
              </a:pPr>
              <a:t>‹#›</a:t>
            </a:fld>
            <a:endParaRPr lang="en-US"/>
          </a:p>
        </p:txBody>
      </p:sp>
    </p:spTree>
    <p:extLst>
      <p:ext uri="{BB962C8B-B14F-4D97-AF65-F5344CB8AC3E}">
        <p14:creationId xmlns:p14="http://schemas.microsoft.com/office/powerpoint/2010/main" val="7086460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3" name="Slide Number Placeholder 4"/>
          <p:cNvSpPr>
            <a:spLocks noGrp="1"/>
          </p:cNvSpPr>
          <p:nvPr>
            <p:ph type="sldNum" sz="quarter" idx="10"/>
          </p:nvPr>
        </p:nvSpPr>
        <p:spPr/>
        <p:txBody>
          <a:bodyPr/>
          <a:lstStyle>
            <a:lvl1pPr>
              <a:defRPr/>
            </a:lvl1pPr>
          </a:lstStyle>
          <a:p>
            <a:pPr>
              <a:defRPr/>
            </a:pPr>
            <a:fld id="{03FDB472-2E1C-43E1-A5BE-34EF51EEEC61}" type="slidenum">
              <a:rPr lang="en-US"/>
              <a:pPr>
                <a:defRPr/>
              </a:pPr>
              <a:t>‹#›</a:t>
            </a:fld>
            <a:endParaRPr lang="en-US"/>
          </a:p>
        </p:txBody>
      </p:sp>
    </p:spTree>
    <p:extLst>
      <p:ext uri="{BB962C8B-B14F-4D97-AF65-F5344CB8AC3E}">
        <p14:creationId xmlns:p14="http://schemas.microsoft.com/office/powerpoint/2010/main" val="570141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3" name="Slide Number Placeholder 4"/>
          <p:cNvSpPr>
            <a:spLocks noGrp="1"/>
          </p:cNvSpPr>
          <p:nvPr>
            <p:ph type="sldNum" sz="quarter" idx="10"/>
          </p:nvPr>
        </p:nvSpPr>
        <p:spPr/>
        <p:txBody>
          <a:bodyPr/>
          <a:lstStyle>
            <a:lvl1pPr>
              <a:defRPr/>
            </a:lvl1pPr>
          </a:lstStyle>
          <a:p>
            <a:pPr>
              <a:defRPr/>
            </a:pPr>
            <a:fld id="{C09E6500-7C70-4592-9ABC-A8E96BFE2F93}" type="slidenum">
              <a:rPr lang="en-US"/>
              <a:pPr>
                <a:defRPr/>
              </a:pPr>
              <a:t>‹#›</a:t>
            </a:fld>
            <a:endParaRPr lang="en-US"/>
          </a:p>
        </p:txBody>
      </p:sp>
    </p:spTree>
    <p:extLst>
      <p:ext uri="{BB962C8B-B14F-4D97-AF65-F5344CB8AC3E}">
        <p14:creationId xmlns:p14="http://schemas.microsoft.com/office/powerpoint/2010/main" val="7708394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5" Type="http://schemas.openxmlformats.org/officeDocument/2006/relationships/image" Target="../media/image1.jpe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Picture 2" descr="PARCC_Header_A2"/>
          <p:cNvPicPr>
            <a:picLocks noChangeAspect="1" noChangeArrowheads="1"/>
          </p:cNvPicPr>
          <p:nvPr/>
        </p:nvPicPr>
        <p:blipFill>
          <a:blip r:embed="rId14">
            <a:extLst>
              <a:ext uri="{28A0092B-C50C-407E-A947-70E740481C1C}">
                <a14:useLocalDpi xmlns:a14="http://schemas.microsoft.com/office/drawing/2010/main" val="0"/>
              </a:ext>
            </a:extLst>
          </a:blip>
          <a:srcRect l="63492" r="5597"/>
          <a:stretch>
            <a:fillRect/>
          </a:stretch>
        </p:blipFill>
        <p:spPr bwMode="auto">
          <a:xfrm>
            <a:off x="0" y="0"/>
            <a:ext cx="2819400"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anchor="ctr"/>
          <a:lstStyle/>
          <a:p>
            <a:pPr algn="ctr" fontAlgn="auto">
              <a:spcBef>
                <a:spcPts val="0"/>
              </a:spcBef>
              <a:spcAft>
                <a:spcPts val="0"/>
              </a:spcAft>
              <a:defRPr/>
            </a:pPr>
            <a:endParaRPr lang="en-US"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anchor="ctr"/>
          <a:lstStyle/>
          <a:p>
            <a:pPr algn="ctr" fontAlgn="auto">
              <a:spcBef>
                <a:spcPts val="0"/>
              </a:spcBef>
              <a:spcAft>
                <a:spcPts val="0"/>
              </a:spcAft>
              <a:defRPr/>
            </a:pPr>
            <a:endParaRPr lang="en-US" dirty="0">
              <a:solidFill>
                <a:srgbClr val="8F23B3"/>
              </a:solidFill>
            </a:endParaRPr>
          </a:p>
        </p:txBody>
      </p:sp>
      <p:pic>
        <p:nvPicPr>
          <p:cNvPr id="1029" name="Picture 2" descr="PARCC_Header_A2"/>
          <p:cNvPicPr>
            <a:picLocks noChangeAspect="1" noChangeArrowheads="1"/>
          </p:cNvPicPr>
          <p:nvPr/>
        </p:nvPicPr>
        <p:blipFill>
          <a:blip r:embed="rId14">
            <a:extLst>
              <a:ext uri="{28A0092B-C50C-407E-A947-70E740481C1C}">
                <a14:useLocalDpi xmlns:a14="http://schemas.microsoft.com/office/drawing/2010/main" val="0"/>
              </a:ext>
            </a:extLst>
          </a:blip>
          <a:srcRect r="68254"/>
          <a:stretch>
            <a:fillRect/>
          </a:stretch>
        </p:blipFill>
        <p:spPr bwMode="auto">
          <a:xfrm>
            <a:off x="6784975" y="5867400"/>
            <a:ext cx="23590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2" descr="PARCC_Header_A2"/>
          <p:cNvPicPr>
            <a:picLocks noChangeAspect="1" noChangeArrowheads="1"/>
          </p:cNvPicPr>
          <p:nvPr/>
        </p:nvPicPr>
        <p:blipFill>
          <a:blip r:embed="rId14">
            <a:extLst>
              <a:ext uri="{28A0092B-C50C-407E-A947-70E740481C1C}">
                <a14:useLocalDpi xmlns:a14="http://schemas.microsoft.com/office/drawing/2010/main" val="0"/>
              </a:ext>
            </a:extLst>
          </a:blip>
          <a:srcRect l="29744" r="68254"/>
          <a:stretch>
            <a:fillRect/>
          </a:stretch>
        </p:blipFill>
        <p:spPr bwMode="auto">
          <a:xfrm>
            <a:off x="6858000" y="5867400"/>
            <a:ext cx="1492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anchor="ctr"/>
          <a:lstStyle/>
          <a:p>
            <a:pPr algn="ctr" fontAlgn="auto">
              <a:spcBef>
                <a:spcPts val="0"/>
              </a:spcBef>
              <a:spcAft>
                <a:spcPts val="0"/>
              </a:spcAft>
              <a:defRPr/>
            </a:pPr>
            <a:endParaRPr lang="en-US"/>
          </a:p>
        </p:txBody>
      </p:sp>
      <p:sp>
        <p:nvSpPr>
          <p:cNvPr id="8" name="Slide Number Placeholder 4"/>
          <p:cNvSpPr>
            <a:spLocks noGrp="1"/>
          </p:cNvSpPr>
          <p:nvPr>
            <p:ph type="sldNum" sz="quarter" idx="4"/>
          </p:nvPr>
        </p:nvSpPr>
        <p:spPr>
          <a:xfrm>
            <a:off x="0" y="6569075"/>
            <a:ext cx="609600" cy="288925"/>
          </a:xfrm>
          <a:prstGeom prst="rect">
            <a:avLst/>
          </a:prstGeom>
        </p:spPr>
        <p:txBody>
          <a:bodyPr vert="horz" wrap="square" lIns="89879" tIns="44940" rIns="89879" bIns="44940" numCol="1" anchor="t" anchorCtr="0" compatLnSpc="1">
            <a:prstTxWarp prst="textNoShape">
              <a:avLst/>
            </a:prstTxWarp>
            <a:normAutofit/>
          </a:bodyPr>
          <a:lstStyle>
            <a:lvl1pPr algn="ctr">
              <a:defRPr sz="1400">
                <a:solidFill>
                  <a:srgbClr val="000000"/>
                </a:solidFill>
                <a:latin typeface="Calibri" pitchFamily="34" charset="0"/>
              </a:defRPr>
            </a:lvl1pPr>
          </a:lstStyle>
          <a:p>
            <a:pPr>
              <a:defRPr/>
            </a:pPr>
            <a:fld id="{4B53EDC7-6AC2-443D-BBE7-34524B19346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194" r:id="rId1"/>
    <p:sldLayoutId id="2147484195" r:id="rId2"/>
    <p:sldLayoutId id="2147484187" r:id="rId3"/>
    <p:sldLayoutId id="2147484196" r:id="rId4"/>
    <p:sldLayoutId id="2147484197" r:id="rId5"/>
    <p:sldLayoutId id="2147484188" r:id="rId6"/>
    <p:sldLayoutId id="2147484189" r:id="rId7"/>
    <p:sldLayoutId id="2147484190" r:id="rId8"/>
    <p:sldLayoutId id="2147484191" r:id="rId9"/>
    <p:sldLayoutId id="2147484198" r:id="rId10"/>
    <p:sldLayoutId id="2147484199" r:id="rId11"/>
    <p:sldLayoutId id="2147484200" r:id="rId12"/>
  </p:sldLayoutIdLst>
  <p:timing>
    <p:tnLst>
      <p:par>
        <p:cTn id="1" dur="indefinite" restart="never" nodeType="tmRoot"/>
      </p:par>
    </p:tnLst>
  </p:timing>
  <p:hf hdr="0" ftr="0" dt="0"/>
  <p:txStyles>
    <p:titleStyle>
      <a:lvl1pPr algn="ctr" defTabSz="898525" rtl="0" eaLnBrk="0" fontAlgn="base" hangingPunct="0">
        <a:spcBef>
          <a:spcPct val="0"/>
        </a:spcBef>
        <a:spcAft>
          <a:spcPct val="0"/>
        </a:spcAft>
        <a:defRPr sz="3500" kern="1200">
          <a:solidFill>
            <a:schemeClr val="tx1"/>
          </a:solidFill>
          <a:latin typeface="+mj-lt"/>
          <a:ea typeface="ＭＳ Ｐゴシック" charset="0"/>
          <a:cs typeface="+mj-cs"/>
        </a:defRPr>
      </a:lvl1pPr>
      <a:lvl2pPr algn="ctr" defTabSz="898525" rtl="0" eaLnBrk="0" fontAlgn="base" hangingPunct="0">
        <a:spcBef>
          <a:spcPct val="0"/>
        </a:spcBef>
        <a:spcAft>
          <a:spcPct val="0"/>
        </a:spcAft>
        <a:defRPr sz="3500">
          <a:solidFill>
            <a:schemeClr val="tx1"/>
          </a:solidFill>
          <a:latin typeface="Calibri" pitchFamily="34" charset="0"/>
          <a:ea typeface="ＭＳ Ｐゴシック" charset="0"/>
        </a:defRPr>
      </a:lvl2pPr>
      <a:lvl3pPr algn="ctr" defTabSz="898525" rtl="0" eaLnBrk="0" fontAlgn="base" hangingPunct="0">
        <a:spcBef>
          <a:spcPct val="0"/>
        </a:spcBef>
        <a:spcAft>
          <a:spcPct val="0"/>
        </a:spcAft>
        <a:defRPr sz="3500">
          <a:solidFill>
            <a:schemeClr val="tx1"/>
          </a:solidFill>
          <a:latin typeface="Calibri" pitchFamily="34" charset="0"/>
          <a:ea typeface="ＭＳ Ｐゴシック" charset="0"/>
        </a:defRPr>
      </a:lvl3pPr>
      <a:lvl4pPr algn="ctr" defTabSz="898525" rtl="0" eaLnBrk="0" fontAlgn="base" hangingPunct="0">
        <a:spcBef>
          <a:spcPct val="0"/>
        </a:spcBef>
        <a:spcAft>
          <a:spcPct val="0"/>
        </a:spcAft>
        <a:defRPr sz="3500">
          <a:solidFill>
            <a:schemeClr val="tx1"/>
          </a:solidFill>
          <a:latin typeface="Calibri" pitchFamily="34" charset="0"/>
          <a:ea typeface="ＭＳ Ｐゴシック" charset="0"/>
        </a:defRPr>
      </a:lvl4pPr>
      <a:lvl5pPr algn="ctr" defTabSz="898525" rtl="0" eaLnBrk="0" fontAlgn="base" hangingPunct="0">
        <a:spcBef>
          <a:spcPct val="0"/>
        </a:spcBef>
        <a:spcAft>
          <a:spcPct val="0"/>
        </a:spcAft>
        <a:defRPr sz="3500">
          <a:solidFill>
            <a:schemeClr val="tx1"/>
          </a:solidFill>
          <a:latin typeface="Calibri" pitchFamily="34" charset="0"/>
          <a:ea typeface="ＭＳ Ｐゴシック" charset="0"/>
        </a:defRPr>
      </a:lvl5pPr>
      <a:lvl6pPr marL="457200" algn="ctr" defTabSz="898525" rtl="0" fontAlgn="base">
        <a:spcBef>
          <a:spcPct val="0"/>
        </a:spcBef>
        <a:spcAft>
          <a:spcPct val="0"/>
        </a:spcAft>
        <a:defRPr sz="3500">
          <a:solidFill>
            <a:schemeClr val="tx1"/>
          </a:solidFill>
          <a:latin typeface="Calibri" pitchFamily="34" charset="0"/>
        </a:defRPr>
      </a:lvl6pPr>
      <a:lvl7pPr marL="914400" algn="ctr" defTabSz="898525" rtl="0" fontAlgn="base">
        <a:spcBef>
          <a:spcPct val="0"/>
        </a:spcBef>
        <a:spcAft>
          <a:spcPct val="0"/>
        </a:spcAft>
        <a:defRPr sz="3500">
          <a:solidFill>
            <a:schemeClr val="tx1"/>
          </a:solidFill>
          <a:latin typeface="Calibri" pitchFamily="34" charset="0"/>
        </a:defRPr>
      </a:lvl7pPr>
      <a:lvl8pPr marL="1371600" algn="ctr" defTabSz="898525" rtl="0" fontAlgn="base">
        <a:spcBef>
          <a:spcPct val="0"/>
        </a:spcBef>
        <a:spcAft>
          <a:spcPct val="0"/>
        </a:spcAft>
        <a:defRPr sz="3500">
          <a:solidFill>
            <a:schemeClr val="tx1"/>
          </a:solidFill>
          <a:latin typeface="Calibri" pitchFamily="34" charset="0"/>
        </a:defRPr>
      </a:lvl8pPr>
      <a:lvl9pPr marL="1828800" algn="ctr" defTabSz="898525" rtl="0" fontAlgn="base">
        <a:spcBef>
          <a:spcPct val="0"/>
        </a:spcBef>
        <a:spcAft>
          <a:spcPct val="0"/>
        </a:spcAft>
        <a:defRPr sz="3500">
          <a:solidFill>
            <a:schemeClr val="tx1"/>
          </a:solidFill>
          <a:latin typeface="Calibri" pitchFamily="34" charset="0"/>
        </a:defRPr>
      </a:lvl9pPr>
    </p:titleStyle>
    <p:bodyStyle>
      <a:lvl1pPr marL="336550" indent="-336550" algn="l" defTabSz="898525" rtl="0" eaLnBrk="0" fontAlgn="base" hangingPunct="0">
        <a:spcBef>
          <a:spcPct val="20000"/>
        </a:spcBef>
        <a:spcAft>
          <a:spcPct val="0"/>
        </a:spcAft>
        <a:buClr>
          <a:srgbClr val="8F23B3"/>
        </a:buClr>
        <a:buFont typeface="Arial" charset="0"/>
        <a:buChar char="•"/>
        <a:defRPr sz="2300" kern="1200">
          <a:solidFill>
            <a:schemeClr val="tx1"/>
          </a:solidFill>
          <a:latin typeface="+mn-lt"/>
          <a:ea typeface="ＭＳ Ｐゴシック" charset="0"/>
          <a:cs typeface="+mn-cs"/>
        </a:defRPr>
      </a:lvl1pPr>
      <a:lvl2pPr marL="730250" indent="-279400" algn="l" defTabSz="898525" rtl="0" eaLnBrk="0" fontAlgn="base" hangingPunct="0">
        <a:spcBef>
          <a:spcPct val="20000"/>
        </a:spcBef>
        <a:spcAft>
          <a:spcPct val="0"/>
        </a:spcAft>
        <a:buClr>
          <a:srgbClr val="8F23B3"/>
        </a:buClr>
        <a:buFont typeface="Arial" charset="0"/>
        <a:buChar char="–"/>
        <a:defRPr sz="2000" kern="1200">
          <a:solidFill>
            <a:schemeClr val="tx1"/>
          </a:solidFill>
          <a:latin typeface="+mn-lt"/>
          <a:ea typeface="ＭＳ Ｐゴシック" charset="0"/>
          <a:cs typeface="+mn-cs"/>
        </a:defRPr>
      </a:lvl2pPr>
      <a:lvl3pPr marL="1122363" indent="-223838" algn="l" defTabSz="898525" rtl="0" eaLnBrk="0" fontAlgn="base" hangingPunct="0">
        <a:spcBef>
          <a:spcPct val="20000"/>
        </a:spcBef>
        <a:spcAft>
          <a:spcPct val="0"/>
        </a:spcAft>
        <a:buClr>
          <a:srgbClr val="8F23B3"/>
        </a:buClr>
        <a:buFont typeface="Arial" charset="0"/>
        <a:buChar char="•"/>
        <a:defRPr kern="1200">
          <a:solidFill>
            <a:schemeClr val="tx1"/>
          </a:solidFill>
          <a:latin typeface="+mn-lt"/>
          <a:ea typeface="ＭＳ Ｐゴシック" charset="0"/>
          <a:cs typeface="+mn-cs"/>
        </a:defRPr>
      </a:lvl3pPr>
      <a:lvl4pPr marL="1571625" indent="-223838" algn="l" defTabSz="898525" rtl="0" eaLnBrk="0" fontAlgn="base" hangingPunct="0">
        <a:spcBef>
          <a:spcPct val="20000"/>
        </a:spcBef>
        <a:spcAft>
          <a:spcPct val="0"/>
        </a:spcAft>
        <a:buClr>
          <a:srgbClr val="8F23B3"/>
        </a:buClr>
        <a:buFont typeface="Arial" charset="0"/>
        <a:buChar char="–"/>
        <a:defRPr sz="2000" kern="1200">
          <a:solidFill>
            <a:schemeClr val="tx1"/>
          </a:solidFill>
          <a:latin typeface="+mn-lt"/>
          <a:ea typeface="ＭＳ Ｐゴシック" charset="0"/>
          <a:cs typeface="+mn-cs"/>
        </a:defRPr>
      </a:lvl4pPr>
      <a:lvl5pPr marL="2020888" indent="-223838" algn="l" defTabSz="898525" rtl="0" eaLnBrk="0" fontAlgn="base" hangingPunct="0">
        <a:spcBef>
          <a:spcPct val="20000"/>
        </a:spcBef>
        <a:spcAft>
          <a:spcPct val="0"/>
        </a:spcAft>
        <a:buClr>
          <a:srgbClr val="8F23B3"/>
        </a:buClr>
        <a:buFont typeface="Arial" charset="0"/>
        <a:buChar char="»"/>
        <a:defRPr sz="2000" kern="1200">
          <a:solidFill>
            <a:schemeClr val="tx1"/>
          </a:solidFill>
          <a:latin typeface="+mn-lt"/>
          <a:ea typeface="ＭＳ Ｐゴシック" charset="0"/>
          <a:cs typeface="+mn-cs"/>
        </a:defRPr>
      </a:lvl5pPr>
      <a:lvl6pPr marL="2471687" indent="-224698" algn="l" defTabSz="89879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21086" indent="-224698" algn="l" defTabSz="89879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370484" indent="-224698" algn="l" defTabSz="89879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19881" indent="-224698" algn="l" defTabSz="89879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898796" rtl="0" eaLnBrk="1" latinLnBrk="0" hangingPunct="1">
        <a:defRPr sz="1800" kern="1200">
          <a:solidFill>
            <a:schemeClr val="tx1"/>
          </a:solidFill>
          <a:latin typeface="+mn-lt"/>
          <a:ea typeface="+mn-ea"/>
          <a:cs typeface="+mn-cs"/>
        </a:defRPr>
      </a:lvl1pPr>
      <a:lvl2pPr marL="449398" algn="l" defTabSz="898796" rtl="0" eaLnBrk="1" latinLnBrk="0" hangingPunct="1">
        <a:defRPr sz="1800" kern="1200">
          <a:solidFill>
            <a:schemeClr val="tx1"/>
          </a:solidFill>
          <a:latin typeface="+mn-lt"/>
          <a:ea typeface="+mn-ea"/>
          <a:cs typeface="+mn-cs"/>
        </a:defRPr>
      </a:lvl2pPr>
      <a:lvl3pPr marL="898796" algn="l" defTabSz="898796" rtl="0" eaLnBrk="1" latinLnBrk="0" hangingPunct="1">
        <a:defRPr sz="1800" kern="1200">
          <a:solidFill>
            <a:schemeClr val="tx1"/>
          </a:solidFill>
          <a:latin typeface="+mn-lt"/>
          <a:ea typeface="+mn-ea"/>
          <a:cs typeface="+mn-cs"/>
        </a:defRPr>
      </a:lvl3pPr>
      <a:lvl4pPr marL="1348193" algn="l" defTabSz="898796" rtl="0" eaLnBrk="1" latinLnBrk="0" hangingPunct="1">
        <a:defRPr sz="1800" kern="1200">
          <a:solidFill>
            <a:schemeClr val="tx1"/>
          </a:solidFill>
          <a:latin typeface="+mn-lt"/>
          <a:ea typeface="+mn-ea"/>
          <a:cs typeface="+mn-cs"/>
        </a:defRPr>
      </a:lvl4pPr>
      <a:lvl5pPr marL="1797592" algn="l" defTabSz="898796" rtl="0" eaLnBrk="1" latinLnBrk="0" hangingPunct="1">
        <a:defRPr sz="1800" kern="1200">
          <a:solidFill>
            <a:schemeClr val="tx1"/>
          </a:solidFill>
          <a:latin typeface="+mn-lt"/>
          <a:ea typeface="+mn-ea"/>
          <a:cs typeface="+mn-cs"/>
        </a:defRPr>
      </a:lvl5pPr>
      <a:lvl6pPr marL="2246989" algn="l" defTabSz="898796" rtl="0" eaLnBrk="1" latinLnBrk="0" hangingPunct="1">
        <a:defRPr sz="1800" kern="1200">
          <a:solidFill>
            <a:schemeClr val="tx1"/>
          </a:solidFill>
          <a:latin typeface="+mn-lt"/>
          <a:ea typeface="+mn-ea"/>
          <a:cs typeface="+mn-cs"/>
        </a:defRPr>
      </a:lvl6pPr>
      <a:lvl7pPr marL="2696388" algn="l" defTabSz="898796" rtl="0" eaLnBrk="1" latinLnBrk="0" hangingPunct="1">
        <a:defRPr sz="1800" kern="1200">
          <a:solidFill>
            <a:schemeClr val="tx1"/>
          </a:solidFill>
          <a:latin typeface="+mn-lt"/>
          <a:ea typeface="+mn-ea"/>
          <a:cs typeface="+mn-cs"/>
        </a:defRPr>
      </a:lvl7pPr>
      <a:lvl8pPr marL="3145784" algn="l" defTabSz="898796" rtl="0" eaLnBrk="1" latinLnBrk="0" hangingPunct="1">
        <a:defRPr sz="1800" kern="1200">
          <a:solidFill>
            <a:schemeClr val="tx1"/>
          </a:solidFill>
          <a:latin typeface="+mn-lt"/>
          <a:ea typeface="+mn-ea"/>
          <a:cs typeface="+mn-cs"/>
        </a:defRPr>
      </a:lvl8pPr>
      <a:lvl9pPr marL="3595182" algn="l" defTabSz="89879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descr="PARCC_Header_A2"/>
          <p:cNvPicPr>
            <a:picLocks noChangeAspect="1" noChangeArrowheads="1"/>
          </p:cNvPicPr>
          <p:nvPr userDrawn="1"/>
        </p:nvPicPr>
        <p:blipFill>
          <a:blip r:embed="rId5">
            <a:extLst>
              <a:ext uri="{28A0092B-C50C-407E-A947-70E740481C1C}">
                <a14:useLocalDpi xmlns:a14="http://schemas.microsoft.com/office/drawing/2010/main" val="0"/>
              </a:ext>
            </a:extLst>
          </a:blip>
          <a:srcRect l="63492" r="5597"/>
          <a:stretch>
            <a:fillRect/>
          </a:stretch>
        </p:blipFill>
        <p:spPr bwMode="auto">
          <a:xfrm>
            <a:off x="0" y="0"/>
            <a:ext cx="2819400"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userDrawn="1"/>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anchor="ctr"/>
          <a:lstStyle/>
          <a:p>
            <a:pPr algn="ctr" fontAlgn="auto">
              <a:spcBef>
                <a:spcPts val="0"/>
              </a:spcBef>
              <a:spcAft>
                <a:spcPts val="0"/>
              </a:spcAft>
              <a:defRPr/>
            </a:pPr>
            <a:endParaRPr lang="en-US" dirty="0">
              <a:solidFill>
                <a:srgbClr val="8F23B3"/>
              </a:solidFill>
            </a:endParaRPr>
          </a:p>
        </p:txBody>
      </p:sp>
      <p:sp>
        <p:nvSpPr>
          <p:cNvPr id="9" name="Rectangle 8"/>
          <p:cNvSpPr/>
          <p:nvPr userDrawn="1"/>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anchor="ctr"/>
          <a:lstStyle/>
          <a:p>
            <a:pPr algn="ctr" fontAlgn="auto">
              <a:spcBef>
                <a:spcPts val="0"/>
              </a:spcBef>
              <a:spcAft>
                <a:spcPts val="0"/>
              </a:spcAft>
              <a:defRPr/>
            </a:pPr>
            <a:endParaRPr lang="en-US" dirty="0">
              <a:solidFill>
                <a:srgbClr val="8F23B3"/>
              </a:solidFill>
            </a:endParaRPr>
          </a:p>
        </p:txBody>
      </p:sp>
      <p:sp>
        <p:nvSpPr>
          <p:cNvPr id="12" name="Rectangle 11"/>
          <p:cNvSpPr/>
          <p:nvPr userDrawn="1"/>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anchor="ctr"/>
          <a:lstStyle/>
          <a:p>
            <a:pPr algn="ctr" fontAlgn="auto">
              <a:spcBef>
                <a:spcPts val="0"/>
              </a:spcBef>
              <a:spcAft>
                <a:spcPts val="0"/>
              </a:spcAft>
              <a:defRPr/>
            </a:pPr>
            <a:endParaRPr lang="en-US"/>
          </a:p>
        </p:txBody>
      </p:sp>
      <p:sp>
        <p:nvSpPr>
          <p:cNvPr id="13" name="Slide Number Placeholder 4"/>
          <p:cNvSpPr>
            <a:spLocks noGrp="1"/>
          </p:cNvSpPr>
          <p:nvPr>
            <p:ph type="sldNum" sz="quarter" idx="4"/>
          </p:nvPr>
        </p:nvSpPr>
        <p:spPr>
          <a:xfrm>
            <a:off x="0" y="6569075"/>
            <a:ext cx="609600" cy="288925"/>
          </a:xfrm>
          <a:prstGeom prst="rect">
            <a:avLst/>
          </a:prstGeom>
        </p:spPr>
        <p:txBody>
          <a:bodyPr vert="horz" wrap="square" lIns="89879" tIns="44940" rIns="89879" bIns="44940" numCol="1" anchor="t" anchorCtr="0" compatLnSpc="1">
            <a:prstTxWarp prst="textNoShape">
              <a:avLst/>
            </a:prstTxWarp>
            <a:normAutofit/>
          </a:bodyPr>
          <a:lstStyle>
            <a:lvl1pPr algn="ctr">
              <a:defRPr sz="1400">
                <a:solidFill>
                  <a:srgbClr val="000000"/>
                </a:solidFill>
                <a:latin typeface="Calibri" pitchFamily="34" charset="0"/>
              </a:defRPr>
            </a:lvl1pPr>
          </a:lstStyle>
          <a:p>
            <a:pPr>
              <a:defRPr/>
            </a:pPr>
            <a:fld id="{90F1E937-8925-4BCD-8640-BDF470BC538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201" r:id="rId1"/>
    <p:sldLayoutId id="2147484192" r:id="rId2"/>
    <p:sldLayoutId id="214748419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ＭＳ Ｐゴシック" charset="0"/>
          <a:cs typeface="+mj-cs"/>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hyperlink" Target="http://www.parcconline.org/sites/parcc/files/CombinedPBATaskGenerationModelsGrades6-8.pdf"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bwMode="auto">
          <a:xfrm>
            <a:off x="381000" y="2209800"/>
            <a:ext cx="5410200" cy="241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sz="4000" dirty="0" smtClean="0">
                <a:ea typeface="ＭＳ Ｐゴシック" pitchFamily="34" charset="-128"/>
              </a:rPr>
              <a:t>Advances in the PARCC </a:t>
            </a:r>
            <a:br>
              <a:rPr lang="en-US" sz="4000" dirty="0" smtClean="0">
                <a:ea typeface="ＭＳ Ｐゴシック" pitchFamily="34" charset="-128"/>
              </a:rPr>
            </a:br>
            <a:r>
              <a:rPr lang="en-US" sz="4000" dirty="0" smtClean="0">
                <a:ea typeface="ＭＳ Ｐゴシック" pitchFamily="34" charset="-128"/>
              </a:rPr>
              <a:t>ELA/Literacy Summative Assessment: Grade </a:t>
            </a:r>
            <a:r>
              <a:rPr lang="en-US" sz="4000" dirty="0">
                <a:ea typeface="ＭＳ Ｐゴシック" pitchFamily="34" charset="-128"/>
              </a:rPr>
              <a:t>8</a:t>
            </a:r>
            <a:r>
              <a:rPr lang="en-US" sz="4000" dirty="0" smtClean="0">
                <a:ea typeface="ＭＳ Ｐゴシック" pitchFamily="34" charset="-128"/>
              </a:rPr>
              <a:t> Sample Literary Analysis Task (LAT)</a:t>
            </a:r>
          </a:p>
        </p:txBody>
      </p:sp>
      <p:sp>
        <p:nvSpPr>
          <p:cNvPr id="3" name="Subtitle 2"/>
          <p:cNvSpPr>
            <a:spLocks noGrp="1"/>
          </p:cNvSpPr>
          <p:nvPr>
            <p:ph type="body" sz="quarter" idx="13"/>
          </p:nvPr>
        </p:nvSpPr>
        <p:spPr>
          <a:xfrm>
            <a:off x="2667000" y="5641975"/>
            <a:ext cx="3395663" cy="927100"/>
          </a:xfrm>
        </p:spPr>
        <p:txBody>
          <a:bodyPr>
            <a:normAutofit/>
          </a:bodyPr>
          <a:lstStyle/>
          <a:p>
            <a:pPr marL="0" indent="0">
              <a:buFont typeface="Arial" charset="0"/>
              <a:buNone/>
              <a:defRPr/>
            </a:pPr>
            <a:r>
              <a:rPr lang="en-US" dirty="0" smtClean="0">
                <a:solidFill>
                  <a:schemeClr val="tx1">
                    <a:lumMod val="65000"/>
                    <a:lumOff val="35000"/>
                  </a:schemeClr>
                </a:solidFill>
                <a:ea typeface="+mn-ea"/>
              </a:rPr>
              <a:t>Revised April 2014</a:t>
            </a:r>
          </a:p>
        </p:txBody>
      </p:sp>
      <p:sp>
        <p:nvSpPr>
          <p:cNvPr id="12292" name="Slide Number Placeholder 3"/>
          <p:cNvSpPr>
            <a:spLocks noGrp="1"/>
          </p:cNvSpPr>
          <p:nvPr>
            <p:ph type="sldNum"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pPr>
            <a:fld id="{97829814-770A-4F10-9E01-14C03D93C301}" type="slidenum">
              <a:rPr lang="en-US" smtClean="0">
                <a:solidFill>
                  <a:srgbClr val="000000"/>
                </a:solidFill>
                <a:latin typeface="Calibri" pitchFamily="34" charset="0"/>
              </a:rPr>
              <a:pPr eaLnBrk="1" hangingPunct="1">
                <a:lnSpc>
                  <a:spcPct val="90000"/>
                </a:lnSpc>
              </a:pPr>
              <a:t>1</a:t>
            </a:fld>
            <a:endParaRPr lang="en-US" dirty="0" smtClean="0">
              <a:solidFill>
                <a:srgbClr val="000000"/>
              </a:solidFill>
              <a:latin typeface="Calibri" pitchFamily="34" charset="0"/>
            </a:endParaRPr>
          </a:p>
        </p:txBody>
      </p:sp>
      <p:pic>
        <p:nvPicPr>
          <p:cNvPr id="12293" name="Picture 2" descr="C:\Users\nathan.parker\AppData\Local\Microsoft\Windows\Temporary Internet Files\Content.IE5\C7RPY3ZQ\MP900442491[1].jpg"/>
          <p:cNvPicPr>
            <a:picLocks noChangeAspect="1" noChangeArrowheads="1"/>
          </p:cNvPicPr>
          <p:nvPr/>
        </p:nvPicPr>
        <p:blipFill>
          <a:blip r:embed="rId2">
            <a:extLst>
              <a:ext uri="{28A0092B-C50C-407E-A947-70E740481C1C}">
                <a14:useLocalDpi xmlns:a14="http://schemas.microsoft.com/office/drawing/2010/main" val="0"/>
              </a:ext>
            </a:extLst>
          </a:blip>
          <a:srcRect l="13393" r="16965"/>
          <a:stretch>
            <a:fillRect/>
          </a:stretch>
        </p:blipFill>
        <p:spPr bwMode="auto">
          <a:xfrm>
            <a:off x="5791200" y="1676400"/>
            <a:ext cx="19812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What does the word </a:t>
            </a:r>
            <a:r>
              <a:rPr lang="en-US" b="1" dirty="0" smtClean="0">
                <a:ea typeface="ＭＳ Ｐゴシック" pitchFamily="34" charset="-128"/>
              </a:rPr>
              <a:t>placatingly</a:t>
            </a:r>
            <a:r>
              <a:rPr lang="en-US" dirty="0" smtClean="0">
                <a:ea typeface="ＭＳ Ｐゴシック" pitchFamily="34" charset="-128"/>
              </a:rPr>
              <a:t> mean as it is used in paragraph 2?</a:t>
            </a:r>
          </a:p>
          <a:p>
            <a:pPr marL="400050" lvl="1" indent="0">
              <a:lnSpc>
                <a:spcPct val="70000"/>
              </a:lnSpc>
              <a:buNone/>
              <a:defRPr/>
            </a:pPr>
            <a:endParaRPr lang="en-US" sz="2400" dirty="0" smtClean="0">
              <a:ea typeface="ＭＳ Ｐゴシック" pitchFamily="34" charset="-128"/>
            </a:endParaRPr>
          </a:p>
          <a:p>
            <a:pPr marL="857250" lvl="1" indent="-457200">
              <a:lnSpc>
                <a:spcPct val="70000"/>
              </a:lnSpc>
              <a:buFont typeface="+mj-lt"/>
              <a:buAutoNum type="alphaUcPeriod"/>
              <a:defRPr/>
            </a:pPr>
            <a:r>
              <a:rPr lang="en-US" sz="2400" dirty="0">
                <a:ea typeface="ＭＳ Ｐゴシック" pitchFamily="34" charset="-128"/>
              </a:rPr>
              <a:t>i</a:t>
            </a:r>
            <a:r>
              <a:rPr lang="en-US" sz="2400" dirty="0" smtClean="0">
                <a:ea typeface="ＭＳ Ｐゴシック" pitchFamily="34" charset="-128"/>
              </a:rPr>
              <a:t>n a warning tone</a:t>
            </a:r>
          </a:p>
          <a:p>
            <a:pPr marL="857250" lvl="1" indent="-457200">
              <a:lnSpc>
                <a:spcPct val="70000"/>
              </a:lnSpc>
              <a:buFont typeface="+mj-lt"/>
              <a:buAutoNum type="alphaUcPeriod"/>
              <a:defRPr/>
            </a:pPr>
            <a:r>
              <a:rPr lang="en-US" sz="2400" dirty="0">
                <a:ea typeface="ＭＳ Ｐゴシック" pitchFamily="34" charset="-128"/>
              </a:rPr>
              <a:t>i</a:t>
            </a:r>
            <a:r>
              <a:rPr lang="en-US" sz="2400" dirty="0" smtClean="0">
                <a:ea typeface="ＭＳ Ｐゴシック" pitchFamily="34" charset="-128"/>
              </a:rPr>
              <a:t>n an annoying manner</a:t>
            </a:r>
          </a:p>
          <a:p>
            <a:pPr marL="857250" lvl="1" indent="-457200">
              <a:lnSpc>
                <a:spcPct val="70000"/>
              </a:lnSpc>
              <a:buFont typeface="+mj-lt"/>
              <a:buAutoNum type="alphaUcPeriod"/>
              <a:defRPr/>
            </a:pPr>
            <a:r>
              <a:rPr lang="en-US" sz="2400" dirty="0">
                <a:ea typeface="ＭＳ Ｐゴシック" pitchFamily="34" charset="-128"/>
              </a:rPr>
              <a:t>i</a:t>
            </a:r>
            <a:r>
              <a:rPr lang="en-US" sz="2400" dirty="0" smtClean="0">
                <a:ea typeface="ＭＳ Ｐゴシック" pitchFamily="34" charset="-128"/>
              </a:rPr>
              <a:t>n an attempt to be agreeable*</a:t>
            </a:r>
          </a:p>
          <a:p>
            <a:pPr marL="857250" lvl="1" indent="-457200">
              <a:lnSpc>
                <a:spcPct val="70000"/>
              </a:lnSpc>
              <a:buFont typeface="+mj-lt"/>
              <a:buAutoNum type="alphaUcPeriod"/>
              <a:defRPr/>
            </a:pPr>
            <a:r>
              <a:rPr lang="en-US" sz="2400" dirty="0">
                <a:ea typeface="ＭＳ Ｐゴシック" pitchFamily="34" charset="-128"/>
              </a:rPr>
              <a:t>i</a:t>
            </a:r>
            <a:r>
              <a:rPr lang="en-US" sz="2400" dirty="0" smtClean="0">
                <a:ea typeface="ＭＳ Ｐゴシック" pitchFamily="34" charset="-128"/>
              </a:rPr>
              <a:t>n a way that expresses discomfort</a:t>
            </a: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#4—Part </a:t>
            </a:r>
            <a:r>
              <a:rPr lang="en-US" dirty="0">
                <a:ea typeface="ＭＳ Ｐゴシック" pitchFamily="34" charset="-128"/>
              </a:rPr>
              <a:t>A</a:t>
            </a:r>
            <a:endParaRPr lang="en-US" dirty="0" smtClean="0">
              <a:ea typeface="ＭＳ Ｐゴシック" pitchFamily="34" charset="-128"/>
            </a:endParaRP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10</a:t>
            </a:fld>
            <a:endParaRPr lang="en-US" dirty="0" smtClean="0">
              <a:latin typeface="Calibri" pitchFamily="34" charset="0"/>
            </a:endParaRPr>
          </a:p>
        </p:txBody>
      </p:sp>
    </p:spTree>
    <p:extLst>
      <p:ext uri="{BB962C8B-B14F-4D97-AF65-F5344CB8AC3E}">
        <p14:creationId xmlns:p14="http://schemas.microsoft.com/office/powerpoint/2010/main" val="31445909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Which phrase from the passage provides the </a:t>
            </a:r>
            <a:r>
              <a:rPr lang="en-US" b="1" dirty="0" smtClean="0">
                <a:ea typeface="ＭＳ Ｐゴシック" pitchFamily="34" charset="-128"/>
              </a:rPr>
              <a:t>best </a:t>
            </a:r>
            <a:r>
              <a:rPr lang="en-US" dirty="0" smtClean="0">
                <a:ea typeface="ＭＳ Ｐゴシック" pitchFamily="34" charset="-128"/>
              </a:rPr>
              <a:t>clue to the meaning of </a:t>
            </a:r>
            <a:r>
              <a:rPr lang="en-US" b="1" dirty="0" smtClean="0">
                <a:ea typeface="ＭＳ Ｐゴシック" pitchFamily="34" charset="-128"/>
              </a:rPr>
              <a:t>placatingly </a:t>
            </a:r>
            <a:r>
              <a:rPr lang="en-US" dirty="0" smtClean="0">
                <a:ea typeface="ＭＳ Ｐゴシック" pitchFamily="34" charset="-128"/>
              </a:rPr>
              <a:t>as it is used in paragraph 2?</a:t>
            </a:r>
          </a:p>
          <a:p>
            <a:pPr marL="400050" lvl="1" indent="0">
              <a:lnSpc>
                <a:spcPct val="70000"/>
              </a:lnSpc>
              <a:buNone/>
              <a:defRPr/>
            </a:pPr>
            <a:endParaRPr lang="en-US" sz="2400" dirty="0" smtClean="0">
              <a:ea typeface="ＭＳ Ｐゴシック" pitchFamily="34" charset="-128"/>
            </a:endParaRPr>
          </a:p>
          <a:p>
            <a:pPr marL="857250" lvl="1" indent="-457200">
              <a:lnSpc>
                <a:spcPct val="70000"/>
              </a:lnSpc>
              <a:buFont typeface="+mj-lt"/>
              <a:buAutoNum type="alphaUcPeriod"/>
              <a:defRPr/>
            </a:pPr>
            <a:r>
              <a:rPr lang="en-US" sz="2400" dirty="0" smtClean="0">
                <a:ea typeface="ＭＳ Ｐゴシック" pitchFamily="34" charset="-128"/>
              </a:rPr>
              <a:t>“…bristling and snarling...”</a:t>
            </a:r>
          </a:p>
          <a:p>
            <a:pPr marL="857250" lvl="1" indent="-457200">
              <a:lnSpc>
                <a:spcPct val="70000"/>
              </a:lnSpc>
              <a:buFont typeface="+mj-lt"/>
              <a:buAutoNum type="alphaUcPeriod"/>
              <a:defRPr/>
            </a:pPr>
            <a:r>
              <a:rPr lang="en-US" sz="2400" dirty="0" smtClean="0">
                <a:ea typeface="ＭＳ Ｐゴシック" pitchFamily="34" charset="-128"/>
              </a:rPr>
              <a:t>“…a whiff of warm air…”</a:t>
            </a:r>
          </a:p>
          <a:p>
            <a:pPr marL="857250" lvl="1" indent="-457200">
              <a:lnSpc>
                <a:spcPct val="70000"/>
              </a:lnSpc>
              <a:buFont typeface="+mj-lt"/>
              <a:buAutoNum type="alphaUcPeriod"/>
              <a:defRPr/>
            </a:pPr>
            <a:r>
              <a:rPr lang="en-US" sz="2400" dirty="0" smtClean="0">
                <a:ea typeface="ＭＳ Ｐゴシック" pitchFamily="34" charset="-128"/>
              </a:rPr>
              <a:t>“…squirmed and wriggled…”</a:t>
            </a:r>
          </a:p>
          <a:p>
            <a:pPr marL="857250" lvl="1" indent="-457200">
              <a:lnSpc>
                <a:spcPct val="70000"/>
              </a:lnSpc>
              <a:buFont typeface="+mj-lt"/>
              <a:buAutoNum type="alphaUcPeriod"/>
              <a:defRPr/>
            </a:pPr>
            <a:r>
              <a:rPr lang="en-US" sz="2400" dirty="0" smtClean="0">
                <a:ea typeface="ＭＳ Ｐゴシック" pitchFamily="34" charset="-128"/>
              </a:rPr>
              <a:t>“…a bribe for peace…”*</a:t>
            </a: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#4—Part B</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11</a:t>
            </a:fld>
            <a:endParaRPr lang="en-US" dirty="0" smtClean="0">
              <a:latin typeface="Calibri" pitchFamily="34" charset="0"/>
            </a:endParaRPr>
          </a:p>
        </p:txBody>
      </p:sp>
    </p:spTree>
    <p:extLst>
      <p:ext uri="{BB962C8B-B14F-4D97-AF65-F5344CB8AC3E}">
        <p14:creationId xmlns:p14="http://schemas.microsoft.com/office/powerpoint/2010/main" val="27366343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Which statement </a:t>
            </a:r>
            <a:r>
              <a:rPr lang="en-US" b="1" dirty="0" smtClean="0">
                <a:ea typeface="ＭＳ Ｐゴシック" pitchFamily="34" charset="-128"/>
              </a:rPr>
              <a:t>best</a:t>
            </a:r>
            <a:r>
              <a:rPr lang="en-US" dirty="0" smtClean="0">
                <a:ea typeface="ＭＳ Ｐゴシック" pitchFamily="34" charset="-128"/>
              </a:rPr>
              <a:t> reflects a theme of the excerpt from </a:t>
            </a:r>
            <a:r>
              <a:rPr lang="en-US" i="1" dirty="0" smtClean="0">
                <a:ea typeface="ＭＳ Ｐゴシック" pitchFamily="34" charset="-128"/>
              </a:rPr>
              <a:t>Call of the Wild</a:t>
            </a:r>
            <a:r>
              <a:rPr lang="en-US" dirty="0" smtClean="0">
                <a:ea typeface="ＭＳ Ｐゴシック" pitchFamily="34" charset="-128"/>
              </a:rPr>
              <a:t>?</a:t>
            </a:r>
          </a:p>
          <a:p>
            <a:pPr marL="400050" lvl="1" indent="0">
              <a:lnSpc>
                <a:spcPct val="70000"/>
              </a:lnSpc>
              <a:buNone/>
              <a:defRPr/>
            </a:pPr>
            <a:endParaRPr lang="en-US" sz="2400" dirty="0" smtClean="0">
              <a:ea typeface="ＭＳ Ｐゴシック" pitchFamily="34" charset="-128"/>
            </a:endParaRPr>
          </a:p>
          <a:p>
            <a:pPr marL="857250" lvl="1" indent="-457200">
              <a:lnSpc>
                <a:spcPct val="70000"/>
              </a:lnSpc>
              <a:buFont typeface="+mj-lt"/>
              <a:buAutoNum type="alphaUcPeriod"/>
              <a:defRPr/>
            </a:pPr>
            <a:r>
              <a:rPr lang="en-US" sz="2400" dirty="0" smtClean="0">
                <a:ea typeface="ＭＳ Ｐゴシック" pitchFamily="34" charset="-128"/>
              </a:rPr>
              <a:t>Survival is unlikely when one is new to an environment.</a:t>
            </a:r>
          </a:p>
          <a:p>
            <a:pPr marL="857250" lvl="1" indent="-457200">
              <a:lnSpc>
                <a:spcPct val="70000"/>
              </a:lnSpc>
              <a:buFont typeface="+mj-lt"/>
              <a:buAutoNum type="alphaUcPeriod"/>
              <a:defRPr/>
            </a:pPr>
            <a:r>
              <a:rPr lang="en-US" sz="2400" dirty="0" smtClean="0">
                <a:ea typeface="ＭＳ Ｐゴシック" pitchFamily="34" charset="-128"/>
              </a:rPr>
              <a:t>Survival requires adapting to one’s surroundings.*</a:t>
            </a:r>
          </a:p>
          <a:p>
            <a:pPr marL="857250" lvl="1" indent="-457200">
              <a:lnSpc>
                <a:spcPct val="70000"/>
              </a:lnSpc>
              <a:buFont typeface="+mj-lt"/>
              <a:buAutoNum type="alphaUcPeriod"/>
              <a:defRPr/>
            </a:pPr>
            <a:r>
              <a:rPr lang="en-US" sz="2400" dirty="0" smtClean="0">
                <a:ea typeface="ＭＳ Ｐゴシック" pitchFamily="34" charset="-128"/>
              </a:rPr>
              <a:t>One cannot rely on others when learning to survive.</a:t>
            </a:r>
          </a:p>
          <a:p>
            <a:pPr marL="857250" lvl="1" indent="-457200">
              <a:lnSpc>
                <a:spcPct val="70000"/>
              </a:lnSpc>
              <a:buFont typeface="+mj-lt"/>
              <a:buAutoNum type="alphaUcPeriod"/>
              <a:defRPr/>
            </a:pPr>
            <a:r>
              <a:rPr lang="en-US" sz="2400" dirty="0" smtClean="0">
                <a:ea typeface="ＭＳ Ｐゴシック" pitchFamily="34" charset="-128"/>
              </a:rPr>
              <a:t>Advanced preparation is necessary for survival.</a:t>
            </a: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#5—Part A</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12</a:t>
            </a:fld>
            <a:endParaRPr lang="en-US" dirty="0" smtClean="0">
              <a:latin typeface="Calibri" pitchFamily="34" charset="0"/>
            </a:endParaRPr>
          </a:p>
        </p:txBody>
      </p:sp>
    </p:spTree>
    <p:extLst>
      <p:ext uri="{BB962C8B-B14F-4D97-AF65-F5344CB8AC3E}">
        <p14:creationId xmlns:p14="http://schemas.microsoft.com/office/powerpoint/2010/main" val="32093190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Which </a:t>
            </a:r>
            <a:r>
              <a:rPr lang="en-US" b="1" dirty="0" smtClean="0">
                <a:ea typeface="ＭＳ Ｐゴシック" pitchFamily="34" charset="-128"/>
              </a:rPr>
              <a:t>two </a:t>
            </a:r>
            <a:r>
              <a:rPr lang="en-US" dirty="0" smtClean="0">
                <a:ea typeface="ＭＳ Ｐゴシック" pitchFamily="34" charset="-128"/>
              </a:rPr>
              <a:t>details from the article </a:t>
            </a:r>
            <a:r>
              <a:rPr lang="en-US" b="1" dirty="0" smtClean="0">
                <a:ea typeface="ＭＳ Ｐゴシック" pitchFamily="34" charset="-128"/>
              </a:rPr>
              <a:t>best</a:t>
            </a:r>
            <a:r>
              <a:rPr lang="en-US" dirty="0" smtClean="0">
                <a:ea typeface="ＭＳ Ｐゴシック" pitchFamily="34" charset="-128"/>
              </a:rPr>
              <a:t> support the answer in Part A?</a:t>
            </a:r>
          </a:p>
          <a:p>
            <a:pPr marL="400050" lvl="1" indent="0">
              <a:lnSpc>
                <a:spcPct val="70000"/>
              </a:lnSpc>
              <a:buNone/>
              <a:defRPr/>
            </a:pPr>
            <a:endParaRPr lang="en-US" sz="2000" dirty="0" smtClean="0">
              <a:ea typeface="ＭＳ Ｐゴシック" pitchFamily="34" charset="-128"/>
            </a:endParaRPr>
          </a:p>
          <a:p>
            <a:pPr marL="857250" lvl="1" indent="-457200">
              <a:lnSpc>
                <a:spcPct val="70000"/>
              </a:lnSpc>
              <a:buFont typeface="+mj-lt"/>
              <a:buAutoNum type="alphaUcPeriod"/>
              <a:defRPr/>
            </a:pPr>
            <a:r>
              <a:rPr lang="en-US" sz="2000" dirty="0" smtClean="0">
                <a:ea typeface="ＭＳ Ｐゴシック" pitchFamily="34" charset="-128"/>
              </a:rPr>
              <a:t>“Here and there savage dogs rushed upon him, but he bristled his neck-hair and snarled (for he was learning fast), and they let him go his way unmolested.” (paragraph 1)*</a:t>
            </a:r>
          </a:p>
          <a:p>
            <a:pPr marL="857250" lvl="1" indent="-457200">
              <a:lnSpc>
                <a:spcPct val="70000"/>
              </a:lnSpc>
              <a:buFont typeface="+mj-lt"/>
              <a:buAutoNum type="alphaUcPeriod"/>
              <a:defRPr/>
            </a:pPr>
            <a:r>
              <a:rPr lang="en-US" sz="2000" dirty="0" smtClean="0">
                <a:ea typeface="ＭＳ Ｐゴシック" pitchFamily="34" charset="-128"/>
              </a:rPr>
              <a:t>“Again he wandered through the great camp, looking for them, and again he returned.” (paragraph 2)</a:t>
            </a:r>
          </a:p>
          <a:p>
            <a:pPr marL="857250" lvl="1" indent="-457200">
              <a:lnSpc>
                <a:spcPct val="70000"/>
              </a:lnSpc>
              <a:buFont typeface="+mj-lt"/>
              <a:buAutoNum type="alphaUcPeriod"/>
              <a:defRPr/>
            </a:pPr>
            <a:r>
              <a:rPr lang="en-US" sz="2000" dirty="0" smtClean="0">
                <a:ea typeface="ＭＳ Ｐゴシック" pitchFamily="34" charset="-128"/>
              </a:rPr>
              <a:t>“He sprang back, bristling and snarling, fearful of the unseen and unknown.” (paragraph 2)</a:t>
            </a:r>
          </a:p>
          <a:p>
            <a:pPr marL="857250" lvl="1" indent="-457200">
              <a:lnSpc>
                <a:spcPct val="70000"/>
              </a:lnSpc>
              <a:buFont typeface="+mj-lt"/>
              <a:buAutoNum type="alphaUcPeriod"/>
              <a:defRPr/>
            </a:pPr>
            <a:r>
              <a:rPr lang="en-US" sz="2000" dirty="0" smtClean="0">
                <a:ea typeface="ＭＳ Ｐゴシック" pitchFamily="34" charset="-128"/>
              </a:rPr>
              <a:t>“Buck confidently selected a spot, and with much fuss and wasted effort proceeded to dig a hole for himself.” (paragraph 3)*</a:t>
            </a:r>
          </a:p>
          <a:p>
            <a:pPr marL="857250" lvl="1" indent="-457200">
              <a:lnSpc>
                <a:spcPct val="70000"/>
              </a:lnSpc>
              <a:buFont typeface="+mj-lt"/>
              <a:buAutoNum type="alphaUcPeriod"/>
              <a:defRPr/>
            </a:pPr>
            <a:r>
              <a:rPr lang="en-US" sz="2000" dirty="0" smtClean="0">
                <a:ea typeface="ＭＳ Ｐゴシック" pitchFamily="34" charset="-128"/>
              </a:rPr>
              <a:t>“It was a token that he was harking back through his own life to the lives of his forebears…” (paragraph 4)</a:t>
            </a:r>
          </a:p>
          <a:p>
            <a:pPr marL="857250" lvl="1" indent="-457200">
              <a:lnSpc>
                <a:spcPct val="70000"/>
              </a:lnSpc>
              <a:buFont typeface="+mj-lt"/>
              <a:buAutoNum type="alphaUcPeriod"/>
              <a:defRPr/>
            </a:pPr>
            <a:r>
              <a:rPr lang="en-US" sz="2000" dirty="0" smtClean="0">
                <a:ea typeface="ＭＳ Ｐゴシック" pitchFamily="34" charset="-128"/>
              </a:rPr>
              <a:t>“…he saw the white camp spread out before him and knew where he was…” (paragraph 4)</a:t>
            </a: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#5—Part B</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13</a:t>
            </a:fld>
            <a:endParaRPr lang="en-US" dirty="0" smtClean="0">
              <a:latin typeface="Calibri" pitchFamily="34" charset="0"/>
            </a:endParaRPr>
          </a:p>
        </p:txBody>
      </p:sp>
    </p:spTree>
    <p:extLst>
      <p:ext uri="{BB962C8B-B14F-4D97-AF65-F5344CB8AC3E}">
        <p14:creationId xmlns:p14="http://schemas.microsoft.com/office/powerpoint/2010/main" val="10980153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Which statement correctly shows a difference between the beginnings and endings of the excerpts from </a:t>
            </a:r>
            <a:r>
              <a:rPr lang="en-US" i="1" dirty="0" smtClean="0">
                <a:ea typeface="ＭＳ Ｐゴシック" pitchFamily="34" charset="-128"/>
              </a:rPr>
              <a:t>Brian’s Winter </a:t>
            </a:r>
            <a:r>
              <a:rPr lang="en-US" dirty="0" smtClean="0">
                <a:ea typeface="ＭＳ Ｐゴシック" pitchFamily="34" charset="-128"/>
              </a:rPr>
              <a:t>and </a:t>
            </a:r>
            <a:r>
              <a:rPr lang="en-US" i="1" dirty="0" smtClean="0">
                <a:ea typeface="ＭＳ Ｐゴシック" pitchFamily="34" charset="-128"/>
              </a:rPr>
              <a:t>Call of the Wild</a:t>
            </a:r>
            <a:r>
              <a:rPr lang="en-US" dirty="0" smtClean="0">
                <a:ea typeface="ＭＳ Ｐゴシック" pitchFamily="34" charset="-128"/>
              </a:rPr>
              <a:t>?</a:t>
            </a:r>
          </a:p>
          <a:p>
            <a:pPr marL="400050" lvl="1" indent="0">
              <a:lnSpc>
                <a:spcPct val="70000"/>
              </a:lnSpc>
              <a:buNone/>
              <a:defRPr/>
            </a:pPr>
            <a:endParaRPr lang="en-US" sz="2400" dirty="0" smtClean="0">
              <a:ea typeface="ＭＳ Ｐゴシック" pitchFamily="34" charset="-128"/>
            </a:endParaRPr>
          </a:p>
          <a:p>
            <a:pPr marL="857250" lvl="1" indent="-457200">
              <a:lnSpc>
                <a:spcPct val="70000"/>
              </a:lnSpc>
              <a:buFont typeface="+mj-lt"/>
              <a:buAutoNum type="alphaUcPeriod"/>
              <a:defRPr/>
            </a:pPr>
            <a:r>
              <a:rPr lang="en-US" sz="2400" i="1" dirty="0" smtClean="0">
                <a:ea typeface="ＭＳ Ｐゴシック" pitchFamily="34" charset="-128"/>
              </a:rPr>
              <a:t>Call of the Wild</a:t>
            </a:r>
            <a:r>
              <a:rPr lang="en-US" sz="2400" dirty="0" smtClean="0">
                <a:ea typeface="ＭＳ Ｐゴシック" pitchFamily="34" charset="-128"/>
              </a:rPr>
              <a:t> begins with a former conflict between characters, and </a:t>
            </a:r>
            <a:r>
              <a:rPr lang="en-US" sz="2400" i="1" dirty="0" smtClean="0">
                <a:ea typeface="ＭＳ Ｐゴシック" pitchFamily="34" charset="-128"/>
              </a:rPr>
              <a:t>Brian’s Winter </a:t>
            </a:r>
            <a:r>
              <a:rPr lang="en-US" sz="2400" dirty="0" smtClean="0">
                <a:ea typeface="ＭＳ Ｐゴシック" pitchFamily="34" charset="-128"/>
              </a:rPr>
              <a:t>ends with a current conflict between characters.</a:t>
            </a:r>
          </a:p>
          <a:p>
            <a:pPr marL="857250" lvl="1" indent="-457200">
              <a:lnSpc>
                <a:spcPct val="70000"/>
              </a:lnSpc>
              <a:buFont typeface="+mj-lt"/>
              <a:buAutoNum type="alphaUcPeriod"/>
              <a:defRPr/>
            </a:pPr>
            <a:r>
              <a:rPr lang="en-US" sz="2400" i="1" dirty="0" smtClean="0">
                <a:ea typeface="ＭＳ Ｐゴシック" pitchFamily="34" charset="-128"/>
              </a:rPr>
              <a:t>Brian’s Winter </a:t>
            </a:r>
            <a:r>
              <a:rPr lang="en-US" sz="2400" dirty="0" smtClean="0">
                <a:ea typeface="ＭＳ Ｐゴシック" pitchFamily="34" charset="-128"/>
              </a:rPr>
              <a:t>begins by revealing a character’s faulty reasoning, and </a:t>
            </a:r>
            <a:r>
              <a:rPr lang="en-US" sz="2400" i="1" dirty="0" smtClean="0">
                <a:ea typeface="ＭＳ Ｐゴシック" pitchFamily="34" charset="-128"/>
              </a:rPr>
              <a:t>Call of the Wild </a:t>
            </a:r>
            <a:r>
              <a:rPr lang="en-US" sz="2400" dirty="0" smtClean="0">
                <a:ea typeface="ＭＳ Ｐゴシック" pitchFamily="34" charset="-128"/>
              </a:rPr>
              <a:t>ends with a character’s faulty reasoning.</a:t>
            </a:r>
          </a:p>
          <a:p>
            <a:pPr marL="857250" lvl="1" indent="-457200">
              <a:lnSpc>
                <a:spcPct val="70000"/>
              </a:lnSpc>
              <a:buFont typeface="+mj-lt"/>
              <a:buAutoNum type="alphaUcPeriod"/>
              <a:defRPr/>
            </a:pPr>
            <a:r>
              <a:rPr lang="en-US" sz="2400" i="1" dirty="0" smtClean="0">
                <a:ea typeface="ＭＳ Ｐゴシック" pitchFamily="34" charset="-128"/>
              </a:rPr>
              <a:t>Call of the Wild </a:t>
            </a:r>
            <a:r>
              <a:rPr lang="en-US" sz="2400" dirty="0" smtClean="0">
                <a:ea typeface="ＭＳ Ｐゴシック" pitchFamily="34" charset="-128"/>
              </a:rPr>
              <a:t>begins with a crisis to be resolved, and </a:t>
            </a:r>
            <a:r>
              <a:rPr lang="en-US" sz="2400" i="1" dirty="0" smtClean="0">
                <a:ea typeface="ＭＳ Ｐゴシック" pitchFamily="34" charset="-128"/>
              </a:rPr>
              <a:t>Brian’s Winter </a:t>
            </a:r>
            <a:r>
              <a:rPr lang="en-US" sz="2400" dirty="0" smtClean="0">
                <a:ea typeface="ＭＳ Ｐゴシック" pitchFamily="34" charset="-128"/>
              </a:rPr>
              <a:t>ends with a crisis that needs to be resolved.*</a:t>
            </a:r>
          </a:p>
          <a:p>
            <a:pPr marL="857250" lvl="1" indent="-457200">
              <a:lnSpc>
                <a:spcPct val="70000"/>
              </a:lnSpc>
              <a:buFont typeface="+mj-lt"/>
              <a:buAutoNum type="alphaUcPeriod"/>
              <a:defRPr/>
            </a:pPr>
            <a:r>
              <a:rPr lang="en-US" sz="2400" i="1" dirty="0" smtClean="0">
                <a:ea typeface="ＭＳ Ｐゴシック" pitchFamily="34" charset="-128"/>
              </a:rPr>
              <a:t>Brian’s Winter </a:t>
            </a:r>
            <a:r>
              <a:rPr lang="en-US" sz="2400" dirty="0" smtClean="0">
                <a:ea typeface="ＭＳ Ｐゴシック" pitchFamily="34" charset="-128"/>
              </a:rPr>
              <a:t>begins with the thoughts and actions of a character seeking shelter, and </a:t>
            </a:r>
            <a:r>
              <a:rPr lang="en-US" sz="2400" i="1" dirty="0" smtClean="0">
                <a:ea typeface="ＭＳ Ｐゴシック" pitchFamily="34" charset="-128"/>
              </a:rPr>
              <a:t>Call of the Wild </a:t>
            </a:r>
            <a:r>
              <a:rPr lang="en-US" sz="2400" dirty="0" smtClean="0">
                <a:ea typeface="ＭＳ Ｐゴシック" pitchFamily="34" charset="-128"/>
              </a:rPr>
              <a:t>ends with the thoughts and actions of a character seeking shelter.</a:t>
            </a: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#6—Part A</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14</a:t>
            </a:fld>
            <a:endParaRPr lang="en-US" dirty="0" smtClean="0">
              <a:latin typeface="Calibri" pitchFamily="34" charset="0"/>
            </a:endParaRPr>
          </a:p>
        </p:txBody>
      </p:sp>
    </p:spTree>
    <p:extLst>
      <p:ext uri="{BB962C8B-B14F-4D97-AF65-F5344CB8AC3E}">
        <p14:creationId xmlns:p14="http://schemas.microsoft.com/office/powerpoint/2010/main" val="32220839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6943" y="1642836"/>
            <a:ext cx="8229600" cy="4953000"/>
          </a:xfrm>
        </p:spPr>
        <p:txBody>
          <a:bodyPr vert="horz" wrap="square" lIns="91440" tIns="45720" rIns="91440" bIns="45720" numCol="1" anchor="t" anchorCtr="0" compatLnSpc="1">
            <a:prstTxWarp prst="textNoShape">
              <a:avLst/>
            </a:prstTxWarp>
            <a:normAutofit lnSpcReduction="10000"/>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Select </a:t>
            </a:r>
            <a:r>
              <a:rPr lang="en-US" b="1" dirty="0" smtClean="0">
                <a:ea typeface="ＭＳ Ｐゴシック" pitchFamily="34" charset="-128"/>
              </a:rPr>
              <a:t>one</a:t>
            </a:r>
            <a:r>
              <a:rPr lang="en-US" dirty="0" smtClean="0">
                <a:ea typeface="ＭＳ Ｐゴシック" pitchFamily="34" charset="-128"/>
              </a:rPr>
              <a:t> detail from the list below from </a:t>
            </a:r>
            <a:r>
              <a:rPr lang="en-US" i="1" dirty="0" smtClean="0">
                <a:ea typeface="ＭＳ Ｐゴシック" pitchFamily="34" charset="-128"/>
              </a:rPr>
              <a:t>Brian’s Winter </a:t>
            </a:r>
            <a:r>
              <a:rPr lang="en-US" dirty="0" smtClean="0">
                <a:ea typeface="ＭＳ Ｐゴシック" pitchFamily="34" charset="-128"/>
              </a:rPr>
              <a:t>and </a:t>
            </a:r>
            <a:r>
              <a:rPr lang="en-US" b="1" dirty="0" smtClean="0">
                <a:ea typeface="ＭＳ Ｐゴシック" pitchFamily="34" charset="-128"/>
              </a:rPr>
              <a:t>one</a:t>
            </a:r>
            <a:r>
              <a:rPr lang="en-US" dirty="0" smtClean="0">
                <a:ea typeface="ＭＳ Ｐゴシック" pitchFamily="34" charset="-128"/>
              </a:rPr>
              <a:t> detail from the list below from </a:t>
            </a:r>
            <a:r>
              <a:rPr lang="en-US" i="1" dirty="0" smtClean="0">
                <a:ea typeface="ＭＳ Ｐゴシック" pitchFamily="34" charset="-128"/>
              </a:rPr>
              <a:t>Call of the Wild </a:t>
            </a:r>
            <a:r>
              <a:rPr lang="en-US" dirty="0" smtClean="0">
                <a:ea typeface="ＭＳ Ｐゴシック" pitchFamily="34" charset="-128"/>
              </a:rPr>
              <a:t>that </a:t>
            </a:r>
            <a:r>
              <a:rPr lang="en-US" b="1" dirty="0" smtClean="0">
                <a:ea typeface="ＭＳ Ｐゴシック" pitchFamily="34" charset="-128"/>
              </a:rPr>
              <a:t>best</a:t>
            </a:r>
            <a:r>
              <a:rPr lang="en-US" dirty="0" smtClean="0">
                <a:ea typeface="ＭＳ Ｐゴシック" pitchFamily="34" charset="-128"/>
              </a:rPr>
              <a:t> support the answer in Part A.</a:t>
            </a:r>
          </a:p>
          <a:p>
            <a:pPr marL="857250" lvl="1" indent="-457200">
              <a:lnSpc>
                <a:spcPct val="70000"/>
              </a:lnSpc>
              <a:buFont typeface="+mj-lt"/>
              <a:buAutoNum type="alphaUcPeriod"/>
              <a:defRPr/>
            </a:pPr>
            <a:r>
              <a:rPr lang="en-US" sz="2000" dirty="0">
                <a:ea typeface="ＭＳ Ｐゴシック" pitchFamily="34" charset="-128"/>
              </a:rPr>
              <a:t>“He had seen them several times while picking berries, raking the bushes with their teeth to pull the fruit off….” (</a:t>
            </a:r>
            <a:r>
              <a:rPr lang="en-US" sz="2000" i="1" dirty="0">
                <a:ea typeface="ＭＳ Ｐゴシック" pitchFamily="34" charset="-128"/>
              </a:rPr>
              <a:t>Brian’s Winter </a:t>
            </a:r>
            <a:r>
              <a:rPr lang="en-US" sz="2000" dirty="0">
                <a:ea typeface="ＭＳ Ｐゴシック" pitchFamily="34" charset="-128"/>
              </a:rPr>
              <a:t>paragraph 2)</a:t>
            </a:r>
          </a:p>
          <a:p>
            <a:pPr marL="857250" lvl="1" indent="-457200">
              <a:lnSpc>
                <a:spcPct val="70000"/>
              </a:lnSpc>
              <a:buFont typeface="+mj-lt"/>
              <a:buAutoNum type="alphaUcPeriod"/>
              <a:defRPr/>
            </a:pPr>
            <a:r>
              <a:rPr lang="en-US" sz="2000" dirty="0">
                <a:ea typeface="ＭＳ Ｐゴシック" pitchFamily="34" charset="-128"/>
              </a:rPr>
              <a:t>“Other than some minor scratches where the bear’s claws had slightly scraped him—it was more a boxing action than a clawing one—Brian was in one piece.” (</a:t>
            </a:r>
            <a:r>
              <a:rPr lang="en-US" sz="2000" i="1" dirty="0">
                <a:ea typeface="ＭＳ Ｐゴシック" pitchFamily="34" charset="-128"/>
              </a:rPr>
              <a:t>Brian’s Winter </a:t>
            </a:r>
            <a:r>
              <a:rPr lang="en-US" sz="2000" dirty="0">
                <a:ea typeface="ＭＳ Ｐゴシック" pitchFamily="34" charset="-128"/>
              </a:rPr>
              <a:t>paragraph 16)</a:t>
            </a:r>
          </a:p>
          <a:p>
            <a:pPr marL="857250" lvl="1" indent="-457200">
              <a:lnSpc>
                <a:spcPct val="70000"/>
              </a:lnSpc>
              <a:buFont typeface="+mj-lt"/>
              <a:buAutoNum type="alphaUcPeriod"/>
              <a:defRPr/>
            </a:pPr>
            <a:r>
              <a:rPr lang="en-US" sz="2000" dirty="0">
                <a:ea typeface="ＭＳ Ｐゴシック" pitchFamily="34" charset="-128"/>
              </a:rPr>
              <a:t>“Everything in nature means something and he had missed the warnings that summer was ending, had in many ways already ended, and what was coming would be the most dangerous thing he had faced since the plane crash.” (</a:t>
            </a:r>
            <a:r>
              <a:rPr lang="en-US" sz="2000" i="1" dirty="0">
                <a:ea typeface="ＭＳ Ｐゴシック" pitchFamily="34" charset="-128"/>
              </a:rPr>
              <a:t>Brian’s Winter </a:t>
            </a:r>
            <a:r>
              <a:rPr lang="en-US" sz="2000" dirty="0">
                <a:ea typeface="ＭＳ Ｐゴシック" pitchFamily="34" charset="-128"/>
              </a:rPr>
              <a:t>paragraph 21)*</a:t>
            </a:r>
          </a:p>
          <a:p>
            <a:pPr marL="857250" lvl="1" indent="-457200">
              <a:lnSpc>
                <a:spcPct val="70000"/>
              </a:lnSpc>
              <a:buFont typeface="+mj-lt"/>
              <a:buAutoNum type="alphaUcPeriod"/>
              <a:defRPr/>
            </a:pPr>
            <a:r>
              <a:rPr lang="en-US" sz="2000" dirty="0">
                <a:ea typeface="ＭＳ Ｐゴシック" pitchFamily="34" charset="-128"/>
              </a:rPr>
              <a:t>“The tent, illumined by a candle, glowed warmly in the midst of the white plain</a:t>
            </a:r>
            <a:r>
              <a:rPr lang="en-US" sz="2000" dirty="0" smtClean="0">
                <a:ea typeface="ＭＳ Ｐゴシック" pitchFamily="34" charset="-128"/>
              </a:rPr>
              <a:t>…” </a:t>
            </a:r>
            <a:r>
              <a:rPr lang="en-US" sz="2000" dirty="0">
                <a:ea typeface="ＭＳ Ｐゴシック" pitchFamily="34" charset="-128"/>
              </a:rPr>
              <a:t>(</a:t>
            </a:r>
            <a:r>
              <a:rPr lang="en-US" sz="2000" i="1" dirty="0">
                <a:ea typeface="ＭＳ Ｐゴシック" pitchFamily="34" charset="-128"/>
              </a:rPr>
              <a:t>Call of the Wild </a:t>
            </a:r>
            <a:r>
              <a:rPr lang="en-US" sz="2000" dirty="0">
                <a:ea typeface="ＭＳ Ｐゴシック" pitchFamily="34" charset="-128"/>
              </a:rPr>
              <a:t>paragraph 1)</a:t>
            </a:r>
          </a:p>
          <a:p>
            <a:pPr marL="857250" lvl="1" indent="-457200">
              <a:lnSpc>
                <a:spcPct val="70000"/>
              </a:lnSpc>
              <a:buFont typeface="+mj-lt"/>
              <a:buAutoNum type="alphaUcPeriod"/>
              <a:defRPr/>
            </a:pPr>
            <a:r>
              <a:rPr lang="en-US" sz="2000" dirty="0">
                <a:ea typeface="ＭＳ Ｐゴシック" pitchFamily="34" charset="-128"/>
              </a:rPr>
              <a:t>“Miserable and disconsolate, he wandered about among the many tents, only to find that one place was as cold as another. (</a:t>
            </a:r>
            <a:r>
              <a:rPr lang="en-US" sz="2000" i="1" dirty="0">
                <a:ea typeface="ＭＳ Ｐゴシック" pitchFamily="34" charset="-128"/>
              </a:rPr>
              <a:t>Call of the Wild </a:t>
            </a:r>
            <a:r>
              <a:rPr lang="en-US" sz="2000" dirty="0">
                <a:ea typeface="ＭＳ Ｐゴシック" pitchFamily="34" charset="-128"/>
              </a:rPr>
              <a:t>paragraph 1)*</a:t>
            </a:r>
          </a:p>
          <a:p>
            <a:pPr marL="857250" lvl="1" indent="-457200">
              <a:lnSpc>
                <a:spcPct val="70000"/>
              </a:lnSpc>
              <a:buFont typeface="+mj-lt"/>
              <a:buAutoNum type="alphaUcPeriod"/>
              <a:defRPr/>
            </a:pPr>
            <a:r>
              <a:rPr lang="en-US" sz="2000" dirty="0">
                <a:ea typeface="ＭＳ Ｐゴシック" pitchFamily="34" charset="-128"/>
              </a:rPr>
              <a:t>“The day had been long and arduous, and he slept soundly and comfortably, though he growled and barked and wrestled with bad dreams.” (</a:t>
            </a:r>
            <a:r>
              <a:rPr lang="en-US" sz="2000" i="1" dirty="0">
                <a:ea typeface="ＭＳ Ｐゴシック" pitchFamily="34" charset="-128"/>
              </a:rPr>
              <a:t>Call of the Wild </a:t>
            </a:r>
            <a:r>
              <a:rPr lang="en-US" sz="2000" dirty="0">
                <a:ea typeface="ＭＳ Ｐゴシック" pitchFamily="34" charset="-128"/>
              </a:rPr>
              <a:t>paragraph 3)</a:t>
            </a:r>
          </a:p>
          <a:p>
            <a:pPr marL="400050" lvl="1" indent="0">
              <a:lnSpc>
                <a:spcPct val="70000"/>
              </a:lnSpc>
              <a:buNone/>
              <a:defRPr/>
            </a:pPr>
            <a:endParaRPr lang="en-US" sz="2000" dirty="0" smtClean="0">
              <a:ea typeface="ＭＳ Ｐゴシック" pitchFamily="34" charset="-128"/>
            </a:endParaRPr>
          </a:p>
          <a:p>
            <a:pPr marL="857250" lvl="1" indent="-457200">
              <a:lnSpc>
                <a:spcPct val="70000"/>
              </a:lnSpc>
              <a:buFont typeface="+mj-lt"/>
              <a:buAutoNum type="alphaUcPeriod"/>
              <a:defRPr/>
            </a:pPr>
            <a:endParaRPr lang="en-US" sz="2000" dirty="0">
              <a:ea typeface="ＭＳ Ｐゴシック" pitchFamily="34" charset="-128"/>
            </a:endParaRPr>
          </a:p>
          <a:p>
            <a:pPr marL="857250" lvl="1" indent="-457200">
              <a:lnSpc>
                <a:spcPct val="70000"/>
              </a:lnSpc>
              <a:buFont typeface="+mj-lt"/>
              <a:buAutoNum type="alphaUcPeriod"/>
              <a:defRPr/>
            </a:pPr>
            <a:endParaRPr lang="en-US" sz="2000" dirty="0">
              <a:ea typeface="ＭＳ Ｐゴシック" pitchFamily="34" charset="-128"/>
            </a:endParaRPr>
          </a:p>
          <a:p>
            <a:pPr marL="857250" lvl="1" indent="-457200">
              <a:lnSpc>
                <a:spcPct val="70000"/>
              </a:lnSpc>
              <a:buFont typeface="+mj-lt"/>
              <a:buAutoNum type="alphaUcPeriod"/>
              <a:defRPr/>
            </a:pPr>
            <a:endParaRPr lang="en-US" sz="2000" dirty="0" smtClean="0">
              <a:ea typeface="ＭＳ Ｐゴシック" pitchFamily="34" charset="-128"/>
            </a:endParaRP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#6—Part B</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15</a:t>
            </a:fld>
            <a:endParaRPr lang="en-US" dirty="0" smtClean="0">
              <a:latin typeface="Calibri" pitchFamily="34" charset="0"/>
            </a:endParaRPr>
          </a:p>
        </p:txBody>
      </p:sp>
    </p:spTree>
    <p:extLst>
      <p:ext uri="{BB962C8B-B14F-4D97-AF65-F5344CB8AC3E}">
        <p14:creationId xmlns:p14="http://schemas.microsoft.com/office/powerpoint/2010/main" val="17040994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You have read excerpts from two novels focused on survival in the wilderness.</a:t>
            </a:r>
          </a:p>
          <a:p>
            <a:pPr marL="0" indent="0">
              <a:lnSpc>
                <a:spcPct val="70000"/>
              </a:lnSpc>
              <a:buFont typeface="Arial" pitchFamily="34" charset="0"/>
              <a:buNone/>
              <a:defRPr/>
            </a:pPr>
            <a:endParaRPr lang="en-US" dirty="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These excerpts are from:</a:t>
            </a:r>
          </a:p>
          <a:p>
            <a:pPr>
              <a:lnSpc>
                <a:spcPct val="70000"/>
              </a:lnSpc>
              <a:defRPr/>
            </a:pPr>
            <a:r>
              <a:rPr lang="en-US" i="1" dirty="0" smtClean="0">
                <a:ea typeface="ＭＳ Ｐゴシック" pitchFamily="34" charset="-128"/>
              </a:rPr>
              <a:t>Brian’s Winter </a:t>
            </a:r>
            <a:r>
              <a:rPr lang="en-US" dirty="0" smtClean="0">
                <a:ea typeface="ＭＳ Ｐゴシック" pitchFamily="34" charset="-128"/>
              </a:rPr>
              <a:t>by Gary Paulsen</a:t>
            </a:r>
          </a:p>
          <a:p>
            <a:pPr>
              <a:lnSpc>
                <a:spcPct val="70000"/>
              </a:lnSpc>
              <a:defRPr/>
            </a:pPr>
            <a:r>
              <a:rPr lang="en-US" i="1" dirty="0" smtClean="0">
                <a:ea typeface="ＭＳ Ｐゴシック" pitchFamily="34" charset="-128"/>
              </a:rPr>
              <a:t>Call of the Wild </a:t>
            </a:r>
            <a:r>
              <a:rPr lang="en-US" dirty="0" smtClean="0">
                <a:ea typeface="ＭＳ Ｐゴシック" pitchFamily="34" charset="-128"/>
              </a:rPr>
              <a:t>by Jack London</a:t>
            </a:r>
          </a:p>
          <a:p>
            <a:pPr>
              <a:lnSpc>
                <a:spcPct val="70000"/>
              </a:lnSpc>
              <a:defRPr/>
            </a:pPr>
            <a:endParaRPr lang="en-US" dirty="0">
              <a:ea typeface="ＭＳ Ｐゴシック" pitchFamily="34" charset="-128"/>
            </a:endParaRPr>
          </a:p>
          <a:p>
            <a:pPr marL="0" indent="0">
              <a:lnSpc>
                <a:spcPct val="70000"/>
              </a:lnSpc>
              <a:buNone/>
              <a:defRPr/>
            </a:pPr>
            <a:r>
              <a:rPr lang="en-US" dirty="0" smtClean="0">
                <a:ea typeface="ＭＳ Ｐゴシック" pitchFamily="34" charset="-128"/>
              </a:rPr>
              <a:t>Consider how the main character in each excerpt reacts to the incidences that occur, and write an essay in which you analyze how each character’s thoughts and actions reveal aspects of his personality.</a:t>
            </a:r>
          </a:p>
          <a:p>
            <a:pPr marL="0" indent="0">
              <a:lnSpc>
                <a:spcPct val="70000"/>
              </a:lnSpc>
              <a:buNone/>
              <a:defRPr/>
            </a:pPr>
            <a:endParaRPr lang="en-US" dirty="0">
              <a:ea typeface="ＭＳ Ｐゴシック" pitchFamily="34" charset="-128"/>
            </a:endParaRPr>
          </a:p>
          <a:p>
            <a:pPr marL="0" indent="0">
              <a:lnSpc>
                <a:spcPct val="70000"/>
              </a:lnSpc>
              <a:buNone/>
              <a:defRPr/>
            </a:pPr>
            <a:r>
              <a:rPr lang="en-US" dirty="0" smtClean="0">
                <a:ea typeface="ＭＳ Ｐゴシック" pitchFamily="34" charset="-128"/>
              </a:rPr>
              <a:t>You do not need to compare and contrast the characters from the two texts. You may consider each one separately. Be sure to include evidence from each excerpt to support your analysis and understanding.</a:t>
            </a: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a:t>
            </a:r>
            <a:r>
              <a:rPr lang="en-US" dirty="0">
                <a:ea typeface="ＭＳ Ｐゴシック" pitchFamily="34" charset="-128"/>
              </a:rPr>
              <a:t>7</a:t>
            </a:r>
            <a:endParaRPr lang="en-US" dirty="0" smtClean="0">
              <a:ea typeface="ＭＳ Ｐゴシック" pitchFamily="34" charset="-128"/>
            </a:endParaRP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16</a:t>
            </a:fld>
            <a:endParaRPr lang="en-US" dirty="0" smtClean="0">
              <a:latin typeface="Calibri" pitchFamily="34" charset="0"/>
            </a:endParaRPr>
          </a:p>
        </p:txBody>
      </p:sp>
    </p:spTree>
    <p:extLst>
      <p:ext uri="{BB962C8B-B14F-4D97-AF65-F5344CB8AC3E}">
        <p14:creationId xmlns:p14="http://schemas.microsoft.com/office/powerpoint/2010/main" val="11903111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Content Placeholder 1"/>
          <p:cNvSpPr>
            <a:spLocks noGrp="1"/>
          </p:cNvSpPr>
          <p:nvPr>
            <p:ph idx="1"/>
          </p:nvPr>
        </p:nvSpPr>
        <p:spPr bwMode="auto">
          <a:xfrm>
            <a:off x="228600" y="1676400"/>
            <a:ext cx="8534400" cy="5029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spcBef>
                <a:spcPct val="0"/>
              </a:spcBef>
              <a:spcAft>
                <a:spcPts val="1175"/>
              </a:spcAft>
            </a:pPr>
            <a:r>
              <a:rPr lang="en-US" sz="2600" dirty="0" smtClean="0">
                <a:ea typeface="ＭＳ Ｐゴシック" pitchFamily="34" charset="-128"/>
              </a:rPr>
              <a:t>The Common Core State Standards in English language arts/literacy and mathematics were created by educators around the nation.</a:t>
            </a:r>
          </a:p>
          <a:p>
            <a:pPr eaLnBrk="1" hangingPunct="1">
              <a:spcBef>
                <a:spcPct val="0"/>
              </a:spcBef>
              <a:spcAft>
                <a:spcPts val="1175"/>
              </a:spcAft>
            </a:pPr>
            <a:r>
              <a:rPr lang="en-US" sz="2600" dirty="0" smtClean="0">
                <a:ea typeface="ＭＳ Ｐゴシック" pitchFamily="34" charset="-128"/>
              </a:rPr>
              <a:t>Nearly every state in the nation is working individually and collectively to improve its instruction and assessments to ensure students graduate with the knowledge and skills most demanded by college and careers.</a:t>
            </a:r>
          </a:p>
          <a:p>
            <a:pPr eaLnBrk="1" hangingPunct="1">
              <a:spcBef>
                <a:spcPct val="0"/>
              </a:spcBef>
              <a:spcAft>
                <a:spcPts val="1175"/>
              </a:spcAft>
            </a:pPr>
            <a:r>
              <a:rPr lang="en-US" sz="2600" dirty="0" smtClean="0">
                <a:ea typeface="ＭＳ Ｐゴシック" pitchFamily="34" charset="-128"/>
              </a:rPr>
              <a:t>The PARCC assessment rewards this commitment by providing an assessment focused on the instructional shifts and academic skills needed to prepare all students for college and career readiness in the 21</a:t>
            </a:r>
            <a:r>
              <a:rPr lang="en-US" sz="2600" baseline="30000" dirty="0" smtClean="0">
                <a:ea typeface="ＭＳ Ｐゴシック" pitchFamily="34" charset="-128"/>
              </a:rPr>
              <a:t>st</a:t>
            </a:r>
            <a:r>
              <a:rPr lang="en-US" sz="2600" dirty="0" smtClean="0">
                <a:ea typeface="ＭＳ Ｐゴシック" pitchFamily="34" charset="-128"/>
              </a:rPr>
              <a:t> century.</a:t>
            </a:r>
          </a:p>
        </p:txBody>
      </p:sp>
      <p:sp>
        <p:nvSpPr>
          <p:cNvPr id="76803" name="Title 3"/>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eaLnBrk="1" hangingPunct="1"/>
            <a:r>
              <a:rPr lang="en-US" smtClean="0">
                <a:ea typeface="ＭＳ Ｐゴシック" pitchFamily="34" charset="-128"/>
              </a:rPr>
              <a:t>A Strong Foundation: </a:t>
            </a:r>
            <a:br>
              <a:rPr lang="en-US" smtClean="0">
                <a:ea typeface="ＭＳ Ｐゴシック" pitchFamily="34" charset="-128"/>
              </a:rPr>
            </a:br>
            <a:r>
              <a:rPr lang="en-US" smtClean="0">
                <a:ea typeface="ＭＳ Ｐゴシック" pitchFamily="34" charset="-128"/>
              </a:rPr>
              <a:t>The Common Core State Standards</a:t>
            </a:r>
          </a:p>
        </p:txBody>
      </p:sp>
      <p:sp>
        <p:nvSpPr>
          <p:cNvPr id="76804"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4503ADD5-BADA-4367-9EFF-B23B7C1B1646}" type="slidenum">
              <a:rPr lang="en-US" smtClean="0">
                <a:latin typeface="Calibri" pitchFamily="34" charset="0"/>
              </a:rPr>
              <a:pPr eaLnBrk="1" hangingPunct="1"/>
              <a:t>17</a:t>
            </a:fld>
            <a:endParaRPr lang="en-US" smtClean="0">
              <a:latin typeface="Calibri" pitchFamily="34" charset="0"/>
            </a:endParaRPr>
          </a:p>
        </p:txBody>
      </p:sp>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defRPr/>
            </a:pPr>
            <a:r>
              <a:rPr lang="en-US" dirty="0" smtClean="0">
                <a:ea typeface="+mn-ea"/>
              </a:rPr>
              <a:t>The following slides will provide the reader an overview of the new sample items for grade 8.</a:t>
            </a:r>
          </a:p>
          <a:p>
            <a:pPr>
              <a:defRPr/>
            </a:pPr>
            <a:endParaRPr lang="en-US" dirty="0">
              <a:ea typeface="+mn-ea"/>
            </a:endParaRPr>
          </a:p>
          <a:p>
            <a:pPr>
              <a:defRPr/>
            </a:pPr>
            <a:r>
              <a:rPr lang="en-US" dirty="0" smtClean="0">
                <a:ea typeface="+mn-ea"/>
              </a:rPr>
              <a:t>Together, they form a complete literary analysis task(LAT).</a:t>
            </a:r>
          </a:p>
          <a:p>
            <a:pPr>
              <a:defRPr/>
            </a:pPr>
            <a:endParaRPr lang="en-US" dirty="0">
              <a:ea typeface="+mn-ea"/>
            </a:endParaRPr>
          </a:p>
          <a:p>
            <a:pPr>
              <a:defRPr/>
            </a:pPr>
            <a:r>
              <a:rPr lang="en-US" dirty="0" smtClean="0">
                <a:ea typeface="+mn-ea"/>
              </a:rPr>
              <a:t>This set aligns to task generation model 8A3PBA. You can access the grades 6-8 </a:t>
            </a:r>
            <a:r>
              <a:rPr lang="en-US" dirty="0">
                <a:ea typeface="+mn-ea"/>
              </a:rPr>
              <a:t>task models at </a:t>
            </a:r>
            <a:r>
              <a:rPr lang="en-US" dirty="0">
                <a:ea typeface="+mn-ea"/>
                <a:hlinkClick r:id="rId2"/>
              </a:rPr>
              <a:t>http://</a:t>
            </a:r>
            <a:r>
              <a:rPr lang="en-US" dirty="0" smtClean="0">
                <a:ea typeface="+mn-ea"/>
                <a:hlinkClick r:id="rId2"/>
              </a:rPr>
              <a:t>www.parcconline.org/sites/parcc/files/CombinedPBATaskGenerationModelsGrades6-8.pdf</a:t>
            </a:r>
            <a:r>
              <a:rPr lang="en-US" dirty="0" smtClean="0">
                <a:ea typeface="+mn-ea"/>
              </a:rPr>
              <a:t>. </a:t>
            </a:r>
            <a:endParaRPr lang="en-US" dirty="0">
              <a:ea typeface="+mn-ea"/>
            </a:endParaRPr>
          </a:p>
        </p:txBody>
      </p:sp>
      <p:sp>
        <p:nvSpPr>
          <p:cNvPr id="2" name="Title 1"/>
          <p:cNvSpPr>
            <a:spLocks noGrp="1"/>
          </p:cNvSpPr>
          <p:nvPr>
            <p:ph type="title"/>
          </p:nvPr>
        </p:nvSpPr>
        <p:spPr/>
        <p:txBody>
          <a:bodyPr>
            <a:noAutofit/>
          </a:bodyPr>
          <a:lstStyle/>
          <a:p>
            <a:pPr>
              <a:defRPr/>
            </a:pPr>
            <a:r>
              <a:rPr lang="en-US" dirty="0" smtClean="0">
                <a:latin typeface="+mn-lt"/>
                <a:ea typeface="+mj-ea"/>
                <a:cs typeface="Century Gothic"/>
              </a:rPr>
              <a:t>Grade 8 Sample Items Overview</a:t>
            </a:r>
            <a:endParaRPr lang="en-US" dirty="0">
              <a:latin typeface="+mn-lt"/>
              <a:ea typeface="+mj-ea"/>
              <a:cs typeface="Century Gothic"/>
            </a:endParaRPr>
          </a:p>
        </p:txBody>
      </p:sp>
      <p:sp>
        <p:nvSpPr>
          <p:cNvPr id="3891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9FEF2ECC-DF7B-4DE7-B4F0-94EF69B8383A}" type="slidenum">
              <a:rPr lang="en-US" smtClean="0">
                <a:latin typeface="Calibri" pitchFamily="34" charset="0"/>
              </a:rPr>
              <a:pPr eaLnBrk="1" hangingPunct="1"/>
              <a:t>2</a:t>
            </a:fld>
            <a:endParaRPr lang="en-US" smtClean="0">
              <a:latin typeface="Calibri"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Font typeface="Arial" pitchFamily="34" charset="0"/>
              <a:buNone/>
              <a:defRPr/>
            </a:pPr>
            <a:endParaRPr lang="en-US" sz="2800" dirty="0">
              <a:ea typeface="+mn-ea"/>
            </a:endParaRPr>
          </a:p>
          <a:p>
            <a:pPr>
              <a:lnSpc>
                <a:spcPct val="110000"/>
              </a:lnSpc>
              <a:buFont typeface="Arial" pitchFamily="34" charset="0"/>
              <a:buChar char="•"/>
              <a:defRPr/>
            </a:pPr>
            <a:r>
              <a:rPr lang="en-US" dirty="0">
                <a:ea typeface="+mn-ea"/>
                <a:cs typeface="Century Gothic"/>
              </a:rPr>
              <a:t>Students </a:t>
            </a:r>
            <a:r>
              <a:rPr lang="en-US" dirty="0" smtClean="0">
                <a:ea typeface="+mn-ea"/>
                <a:cs typeface="Century Gothic"/>
              </a:rPr>
              <a:t>carefully consider </a:t>
            </a:r>
            <a:r>
              <a:rPr lang="en-US" dirty="0">
                <a:ea typeface="+mn-ea"/>
                <a:cs typeface="Century Gothic"/>
              </a:rPr>
              <a:t>two literary </a:t>
            </a:r>
            <a:r>
              <a:rPr lang="en-US" dirty="0" smtClean="0">
                <a:ea typeface="+mn-ea"/>
                <a:cs typeface="Century Gothic"/>
              </a:rPr>
              <a:t>texts worthy of close study.</a:t>
            </a:r>
          </a:p>
          <a:p>
            <a:pPr>
              <a:lnSpc>
                <a:spcPct val="110000"/>
              </a:lnSpc>
              <a:buFont typeface="Arial" pitchFamily="34" charset="0"/>
              <a:buChar char="•"/>
              <a:defRPr/>
            </a:pPr>
            <a:r>
              <a:rPr lang="en-US" dirty="0" smtClean="0">
                <a:ea typeface="+mn-ea"/>
                <a:cs typeface="Century Gothic"/>
              </a:rPr>
              <a:t>They are </a:t>
            </a:r>
            <a:r>
              <a:rPr lang="en-US" dirty="0">
                <a:ea typeface="+mn-ea"/>
                <a:cs typeface="Century Gothic"/>
              </a:rPr>
              <a:t>asked </a:t>
            </a:r>
            <a:r>
              <a:rPr lang="en-US" dirty="0" smtClean="0">
                <a:ea typeface="+mn-ea"/>
                <a:cs typeface="Century Gothic"/>
              </a:rPr>
              <a:t>to answer </a:t>
            </a:r>
            <a:r>
              <a:rPr lang="en-US" dirty="0">
                <a:ea typeface="+mn-ea"/>
                <a:cs typeface="Century Gothic"/>
              </a:rPr>
              <a:t>a few </a:t>
            </a:r>
            <a:r>
              <a:rPr lang="en-US" dirty="0" smtClean="0">
                <a:ea typeface="+mn-ea"/>
                <a:cs typeface="Century Gothic"/>
              </a:rPr>
              <a:t>EBSR and TECR questions about each text to demonstrate their </a:t>
            </a:r>
            <a:r>
              <a:rPr lang="en-US" dirty="0">
                <a:ea typeface="+mn-ea"/>
                <a:cs typeface="Century Gothic"/>
              </a:rPr>
              <a:t>ability to </a:t>
            </a:r>
            <a:r>
              <a:rPr lang="en-US" dirty="0" smtClean="0">
                <a:ea typeface="+mn-ea"/>
                <a:cs typeface="Century Gothic"/>
              </a:rPr>
              <a:t>do close </a:t>
            </a:r>
            <a:r>
              <a:rPr lang="en-US" dirty="0">
                <a:ea typeface="+mn-ea"/>
                <a:cs typeface="Century Gothic"/>
              </a:rPr>
              <a:t>analytic reading and </a:t>
            </a:r>
            <a:r>
              <a:rPr lang="en-US" dirty="0" smtClean="0">
                <a:ea typeface="+mn-ea"/>
                <a:cs typeface="Century Gothic"/>
              </a:rPr>
              <a:t>to compare and synthesize </a:t>
            </a:r>
            <a:r>
              <a:rPr lang="en-US" dirty="0">
                <a:ea typeface="+mn-ea"/>
                <a:cs typeface="Century Gothic"/>
              </a:rPr>
              <a:t>ideas. </a:t>
            </a:r>
            <a:endParaRPr lang="en-US" dirty="0" smtClean="0">
              <a:ea typeface="+mn-ea"/>
              <a:cs typeface="Century Gothic"/>
            </a:endParaRPr>
          </a:p>
          <a:p>
            <a:pPr>
              <a:lnSpc>
                <a:spcPct val="110000"/>
              </a:lnSpc>
              <a:buFont typeface="Arial" pitchFamily="34" charset="0"/>
              <a:buChar char="•"/>
              <a:defRPr/>
            </a:pPr>
            <a:r>
              <a:rPr lang="en-US" dirty="0" smtClean="0">
                <a:ea typeface="+mn-ea"/>
                <a:cs typeface="Century Gothic"/>
              </a:rPr>
              <a:t>Students </a:t>
            </a:r>
            <a:r>
              <a:rPr lang="en-US" dirty="0">
                <a:ea typeface="+mn-ea"/>
                <a:cs typeface="Century Gothic"/>
              </a:rPr>
              <a:t>write a literary </a:t>
            </a:r>
            <a:r>
              <a:rPr lang="en-US" dirty="0" smtClean="0">
                <a:ea typeface="+mn-ea"/>
                <a:cs typeface="Century Gothic"/>
              </a:rPr>
              <a:t>analysis about the two texts.</a:t>
            </a:r>
            <a:endParaRPr lang="en-US" dirty="0">
              <a:ea typeface="+mn-ea"/>
              <a:cs typeface="Century Gothic"/>
            </a:endParaRPr>
          </a:p>
          <a:p>
            <a:pPr>
              <a:buFont typeface="Arial" pitchFamily="34" charset="0"/>
              <a:buChar char="•"/>
              <a:defRPr/>
            </a:pPr>
            <a:endParaRPr lang="en-US" sz="2800" dirty="0">
              <a:ea typeface="+mn-ea"/>
            </a:endParaRPr>
          </a:p>
          <a:p>
            <a:pPr>
              <a:buFont typeface="Arial" pitchFamily="34" charset="0"/>
              <a:buChar char="•"/>
              <a:defRPr/>
            </a:pPr>
            <a:endParaRPr lang="en-US" sz="2800" dirty="0">
              <a:ea typeface="+mn-ea"/>
            </a:endParaRPr>
          </a:p>
          <a:p>
            <a:pPr>
              <a:buFont typeface="Arial" pitchFamily="34" charset="0"/>
              <a:buChar char="•"/>
              <a:defRPr/>
            </a:pPr>
            <a:endParaRPr lang="en-US" sz="2800" dirty="0">
              <a:ea typeface="+mn-ea"/>
              <a:cs typeface="Century Gothic"/>
            </a:endParaRPr>
          </a:p>
        </p:txBody>
      </p:sp>
      <p:sp>
        <p:nvSpPr>
          <p:cNvPr id="2" name="Title 1"/>
          <p:cNvSpPr>
            <a:spLocks noGrp="1"/>
          </p:cNvSpPr>
          <p:nvPr>
            <p:ph type="title"/>
          </p:nvPr>
        </p:nvSpPr>
        <p:spPr/>
        <p:txBody>
          <a:bodyPr>
            <a:normAutofit/>
          </a:bodyPr>
          <a:lstStyle/>
          <a:p>
            <a:pPr>
              <a:defRPr/>
            </a:pPr>
            <a:r>
              <a:rPr lang="en-US" dirty="0" smtClean="0">
                <a:latin typeface="+mn-lt"/>
                <a:ea typeface="+mj-ea"/>
                <a:cs typeface="Century Gothic"/>
              </a:rPr>
              <a:t>Understanding the Literary Analysis Task</a:t>
            </a:r>
            <a:endParaRPr lang="en-US" dirty="0">
              <a:latin typeface="+mn-lt"/>
              <a:ea typeface="+mj-ea"/>
              <a:cs typeface="Century Gothic"/>
            </a:endParaRPr>
          </a:p>
        </p:txBody>
      </p:sp>
      <p:sp>
        <p:nvSpPr>
          <p:cNvPr id="2560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1009907F-3B2D-4C4C-A99C-7881DEDE45E5}" type="slidenum">
              <a:rPr lang="en-US" smtClean="0">
                <a:latin typeface="Calibri" pitchFamily="34" charset="0"/>
              </a:rPr>
              <a:pPr eaLnBrk="1" hangingPunct="1"/>
              <a:t>3</a:t>
            </a:fld>
            <a:endParaRPr lang="en-US" dirty="0" smtClean="0">
              <a:latin typeface="Calibri" pitchFamily="34" charset="0"/>
            </a:endParaRPr>
          </a:p>
        </p:txBody>
      </p:sp>
    </p:spTree>
    <p:extLst>
      <p:ext uri="{BB962C8B-B14F-4D97-AF65-F5344CB8AC3E}">
        <p14:creationId xmlns:p14="http://schemas.microsoft.com/office/powerpoint/2010/main" val="15519166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nSpc>
                <a:spcPct val="110000"/>
              </a:lnSpc>
              <a:buNone/>
              <a:defRPr/>
            </a:pPr>
            <a:r>
              <a:rPr lang="en-US" b="1" dirty="0" smtClean="0">
                <a:solidFill>
                  <a:srgbClr val="000000"/>
                </a:solidFill>
                <a:ea typeface="+mn-ea"/>
                <a:cs typeface="Century Gothic"/>
              </a:rPr>
              <a:t>Grade 8</a:t>
            </a:r>
            <a:endParaRPr lang="en-US" dirty="0">
              <a:solidFill>
                <a:srgbClr val="000000"/>
              </a:solidFill>
              <a:ea typeface="+mn-ea"/>
              <a:cs typeface="Century Gothic"/>
            </a:endParaRPr>
          </a:p>
          <a:p>
            <a:pPr>
              <a:lnSpc>
                <a:spcPct val="110000"/>
              </a:lnSpc>
              <a:defRPr/>
            </a:pPr>
            <a:r>
              <a:rPr lang="en-US" i="1" dirty="0" smtClean="0">
                <a:solidFill>
                  <a:srgbClr val="000000"/>
                </a:solidFill>
                <a:ea typeface="+mn-ea"/>
                <a:cs typeface="Century Gothic"/>
              </a:rPr>
              <a:t>Brian’s Winter—</a:t>
            </a:r>
            <a:r>
              <a:rPr lang="en-US" dirty="0" smtClean="0">
                <a:solidFill>
                  <a:srgbClr val="000000"/>
                </a:solidFill>
                <a:ea typeface="+mn-ea"/>
                <a:cs typeface="Century Gothic"/>
              </a:rPr>
              <a:t>Author Gary Paulsen won the ALA Margaret Edwards Award, which recognizes an author and a particular body of work for “significant and lasting contribution to young adult literature” in 1997. </a:t>
            </a:r>
          </a:p>
          <a:p>
            <a:pPr>
              <a:lnSpc>
                <a:spcPct val="110000"/>
              </a:lnSpc>
              <a:defRPr/>
            </a:pPr>
            <a:endParaRPr lang="en-US" i="1" dirty="0" smtClean="0">
              <a:solidFill>
                <a:srgbClr val="000000"/>
              </a:solidFill>
              <a:ea typeface="+mn-ea"/>
              <a:cs typeface="Century Gothic"/>
            </a:endParaRPr>
          </a:p>
          <a:p>
            <a:pPr>
              <a:lnSpc>
                <a:spcPct val="110000"/>
              </a:lnSpc>
              <a:defRPr/>
            </a:pPr>
            <a:r>
              <a:rPr lang="en-US" i="1" dirty="0" smtClean="0">
                <a:solidFill>
                  <a:srgbClr val="000000"/>
                </a:solidFill>
                <a:ea typeface="+mn-ea"/>
                <a:cs typeface="Century Gothic"/>
              </a:rPr>
              <a:t>Call of the Wild—</a:t>
            </a:r>
            <a:r>
              <a:rPr lang="en-US" dirty="0" smtClean="0">
                <a:solidFill>
                  <a:srgbClr val="000000"/>
                </a:solidFill>
                <a:ea typeface="+mn-ea"/>
                <a:cs typeface="Century Gothic"/>
              </a:rPr>
              <a:t>Considered an American classic and a strong example of realism</a:t>
            </a:r>
          </a:p>
          <a:p>
            <a:pPr marL="0" indent="0">
              <a:buNone/>
              <a:defRPr/>
            </a:pPr>
            <a:endParaRPr lang="en-US" sz="2800" dirty="0">
              <a:ea typeface="+mn-ea"/>
            </a:endParaRPr>
          </a:p>
        </p:txBody>
      </p:sp>
      <p:sp>
        <p:nvSpPr>
          <p:cNvPr id="2" name="Title 1"/>
          <p:cNvSpPr>
            <a:spLocks noGrp="1"/>
          </p:cNvSpPr>
          <p:nvPr>
            <p:ph type="title"/>
          </p:nvPr>
        </p:nvSpPr>
        <p:spPr/>
        <p:txBody>
          <a:bodyPr>
            <a:normAutofit/>
          </a:bodyPr>
          <a:lstStyle/>
          <a:p>
            <a:pPr>
              <a:defRPr/>
            </a:pPr>
            <a:r>
              <a:rPr lang="en-US" dirty="0" smtClean="0">
                <a:latin typeface="+mn-lt"/>
                <a:ea typeface="+mj-ea"/>
                <a:cs typeface="Century Gothic"/>
              </a:rPr>
              <a:t>Texts Worth Reading?</a:t>
            </a:r>
            <a:endParaRPr lang="en-US" dirty="0">
              <a:latin typeface="+mn-lt"/>
              <a:ea typeface="+mj-ea"/>
              <a:cs typeface="Century Gothic"/>
            </a:endParaRPr>
          </a:p>
        </p:txBody>
      </p:sp>
      <p:sp>
        <p:nvSpPr>
          <p:cNvPr id="4198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fld id="{FCE2B311-9795-43E9-91EA-EC9EB0E60E9B}" type="slidenum">
              <a:rPr lang="en-US">
                <a:latin typeface="Calibri" panose="020F0502020204030204" pitchFamily="34" charset="0"/>
              </a:rPr>
              <a:pPr eaLnBrk="1" hangingPunct="1"/>
              <a:t>4</a:t>
            </a:fld>
            <a:endParaRPr lang="en-US">
              <a:latin typeface="Calibri" panose="020F0502020204030204" pitchFamily="34" charset="0"/>
            </a:endParaRPr>
          </a:p>
        </p:txBody>
      </p:sp>
    </p:spTree>
    <p:extLst>
      <p:ext uri="{BB962C8B-B14F-4D97-AF65-F5344CB8AC3E}">
        <p14:creationId xmlns:p14="http://schemas.microsoft.com/office/powerpoint/2010/main" val="24392222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What is the meaning of the word </a:t>
            </a:r>
            <a:r>
              <a:rPr lang="en-US" b="1" dirty="0" smtClean="0">
                <a:ea typeface="ＭＳ Ｐゴシック" pitchFamily="34" charset="-128"/>
              </a:rPr>
              <a:t>adversary</a:t>
            </a:r>
            <a:r>
              <a:rPr lang="en-US" dirty="0" smtClean="0">
                <a:ea typeface="ＭＳ Ｐゴシック" pitchFamily="34" charset="-128"/>
              </a:rPr>
              <a:t> as it is used in paragraph 21?</a:t>
            </a:r>
          </a:p>
          <a:p>
            <a:pPr marL="0" indent="0">
              <a:lnSpc>
                <a:spcPct val="70000"/>
              </a:lnSpc>
              <a:buFont typeface="Arial" pitchFamily="34" charset="0"/>
              <a:buNone/>
              <a:defRPr/>
            </a:pPr>
            <a:endParaRPr lang="en-US" dirty="0">
              <a:ea typeface="ＭＳ Ｐゴシック" pitchFamily="34" charset="-128"/>
            </a:endParaRPr>
          </a:p>
          <a:p>
            <a:pPr marL="857250" lvl="1" indent="-457200">
              <a:lnSpc>
                <a:spcPct val="70000"/>
              </a:lnSpc>
              <a:buFont typeface="+mj-lt"/>
              <a:buAutoNum type="alphaUcPeriod"/>
              <a:defRPr/>
            </a:pPr>
            <a:r>
              <a:rPr lang="en-US" sz="2400" dirty="0">
                <a:ea typeface="ＭＳ Ｐゴシック" pitchFamily="34" charset="-128"/>
              </a:rPr>
              <a:t>p</a:t>
            </a:r>
            <a:r>
              <a:rPr lang="en-US" sz="2400" dirty="0" smtClean="0">
                <a:ea typeface="ＭＳ Ｐゴシック" pitchFamily="34" charset="-128"/>
              </a:rPr>
              <a:t>roblem’s solution</a:t>
            </a:r>
          </a:p>
          <a:p>
            <a:pPr marL="857250" lvl="1" indent="-457200">
              <a:lnSpc>
                <a:spcPct val="70000"/>
              </a:lnSpc>
              <a:buFont typeface="+mj-lt"/>
              <a:buAutoNum type="alphaUcPeriod"/>
              <a:defRPr/>
            </a:pPr>
            <a:r>
              <a:rPr lang="en-US" sz="2400" dirty="0">
                <a:ea typeface="ＭＳ Ｐゴシック" pitchFamily="34" charset="-128"/>
              </a:rPr>
              <a:t>i</a:t>
            </a:r>
            <a:r>
              <a:rPr lang="en-US" sz="2400" dirty="0" smtClean="0">
                <a:ea typeface="ＭＳ Ｐゴシック" pitchFamily="34" charset="-128"/>
              </a:rPr>
              <a:t>ndication of trouble</a:t>
            </a:r>
          </a:p>
          <a:p>
            <a:pPr marL="857250" lvl="1" indent="-457200">
              <a:lnSpc>
                <a:spcPct val="70000"/>
              </a:lnSpc>
              <a:buFont typeface="+mj-lt"/>
              <a:buAutoNum type="alphaUcPeriod"/>
              <a:defRPr/>
            </a:pPr>
            <a:r>
              <a:rPr lang="en-US" sz="2400" dirty="0">
                <a:ea typeface="ＭＳ Ｐゴシック" pitchFamily="34" charset="-128"/>
              </a:rPr>
              <a:t>o</a:t>
            </a:r>
            <a:r>
              <a:rPr lang="en-US" sz="2400" dirty="0" smtClean="0">
                <a:ea typeface="ＭＳ Ｐゴシック" pitchFamily="34" charset="-128"/>
              </a:rPr>
              <a:t>pposing force*</a:t>
            </a:r>
          </a:p>
          <a:p>
            <a:pPr marL="857250" lvl="1" indent="-457200">
              <a:lnSpc>
                <a:spcPct val="70000"/>
              </a:lnSpc>
              <a:buFont typeface="+mj-lt"/>
              <a:buAutoNum type="alphaUcPeriod"/>
              <a:defRPr/>
            </a:pPr>
            <a:r>
              <a:rPr lang="en-US" sz="2400" dirty="0">
                <a:ea typeface="ＭＳ Ｐゴシック" pitchFamily="34" charset="-128"/>
              </a:rPr>
              <a:t>s</a:t>
            </a:r>
            <a:r>
              <a:rPr lang="en-US" sz="2400" dirty="0" smtClean="0">
                <a:ea typeface="ＭＳ Ｐゴシック" pitchFamily="34" charset="-128"/>
              </a:rPr>
              <a:t>ource of irritation</a:t>
            </a: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#1—Part A</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5</a:t>
            </a:fld>
            <a:endParaRPr lang="en-US" dirty="0" smtClean="0">
              <a:latin typeface="Calibri" pitchFamily="34" charset="0"/>
            </a:endParaRPr>
          </a:p>
        </p:txBody>
      </p:sp>
    </p:spTree>
    <p:extLst>
      <p:ext uri="{BB962C8B-B14F-4D97-AF65-F5344CB8AC3E}">
        <p14:creationId xmlns:p14="http://schemas.microsoft.com/office/powerpoint/2010/main" val="10855793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Which phrase from paragraph 21 </a:t>
            </a:r>
            <a:r>
              <a:rPr lang="en-US" b="1" dirty="0" smtClean="0">
                <a:ea typeface="ＭＳ Ｐゴシック" pitchFamily="34" charset="-128"/>
              </a:rPr>
              <a:t>best</a:t>
            </a:r>
            <a:r>
              <a:rPr lang="en-US" dirty="0" smtClean="0">
                <a:ea typeface="ＭＳ Ｐゴシック" pitchFamily="34" charset="-128"/>
              </a:rPr>
              <a:t> helps clarify the meaning of </a:t>
            </a:r>
            <a:r>
              <a:rPr lang="en-US" b="1" dirty="0" smtClean="0">
                <a:ea typeface="ＭＳ Ｐゴシック" pitchFamily="34" charset="-128"/>
              </a:rPr>
              <a:t>adversary</a:t>
            </a:r>
            <a:r>
              <a:rPr lang="en-US" dirty="0" smtClean="0">
                <a:ea typeface="ＭＳ Ｐゴシック" pitchFamily="34" charset="-128"/>
              </a:rPr>
              <a:t>?</a:t>
            </a:r>
          </a:p>
          <a:p>
            <a:pPr marL="0" indent="0">
              <a:lnSpc>
                <a:spcPct val="70000"/>
              </a:lnSpc>
              <a:buFont typeface="Arial" pitchFamily="34" charset="0"/>
              <a:buNone/>
              <a:defRPr/>
            </a:pPr>
            <a:endParaRPr lang="en-US" dirty="0">
              <a:ea typeface="ＭＳ Ｐゴシック" pitchFamily="34" charset="-128"/>
            </a:endParaRPr>
          </a:p>
          <a:p>
            <a:pPr marL="857250" lvl="1" indent="-457200">
              <a:lnSpc>
                <a:spcPct val="70000"/>
              </a:lnSpc>
              <a:buFont typeface="+mj-lt"/>
              <a:buAutoNum type="alphaUcPeriod"/>
              <a:defRPr/>
            </a:pPr>
            <a:r>
              <a:rPr lang="en-US" sz="2400" dirty="0" smtClean="0">
                <a:ea typeface="ＭＳ Ｐゴシック" pitchFamily="34" charset="-128"/>
              </a:rPr>
              <a:t>“own worst enemy”*</a:t>
            </a:r>
          </a:p>
          <a:p>
            <a:pPr marL="857250" lvl="1" indent="-457200">
              <a:lnSpc>
                <a:spcPct val="70000"/>
              </a:lnSpc>
              <a:buFont typeface="+mj-lt"/>
              <a:buAutoNum type="alphaUcPeriod"/>
              <a:defRPr/>
            </a:pPr>
            <a:r>
              <a:rPr lang="en-US" sz="2400" dirty="0" smtClean="0">
                <a:ea typeface="ＭＳ Ｐゴシック" pitchFamily="34" charset="-128"/>
              </a:rPr>
              <a:t>“the primary rule”</a:t>
            </a:r>
          </a:p>
          <a:p>
            <a:pPr marL="857250" lvl="1" indent="-457200">
              <a:lnSpc>
                <a:spcPct val="70000"/>
              </a:lnSpc>
              <a:buFont typeface="+mj-lt"/>
              <a:buAutoNum type="alphaUcPeriod"/>
              <a:defRPr/>
            </a:pPr>
            <a:r>
              <a:rPr lang="en-US" sz="2400" dirty="0" smtClean="0">
                <a:ea typeface="ＭＳ Ｐゴシック" pitchFamily="34" charset="-128"/>
              </a:rPr>
              <a:t>“missed the warnings”</a:t>
            </a:r>
          </a:p>
          <a:p>
            <a:pPr marL="857250" lvl="1" indent="-457200">
              <a:lnSpc>
                <a:spcPct val="70000"/>
              </a:lnSpc>
              <a:buFont typeface="+mj-lt"/>
              <a:buAutoNum type="alphaUcPeriod"/>
              <a:defRPr/>
            </a:pPr>
            <a:r>
              <a:rPr lang="en-US" sz="2400" dirty="0" smtClean="0">
                <a:ea typeface="ＭＳ Ｐゴシック" pitchFamily="34" charset="-128"/>
              </a:rPr>
              <a:t>“most dangerous thing”</a:t>
            </a: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#1—Part B</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6</a:t>
            </a:fld>
            <a:endParaRPr lang="en-US" dirty="0" smtClean="0">
              <a:latin typeface="Calibri" pitchFamily="34" charset="0"/>
            </a:endParaRPr>
          </a:p>
        </p:txBody>
      </p:sp>
    </p:spTree>
    <p:extLst>
      <p:ext uri="{BB962C8B-B14F-4D97-AF65-F5344CB8AC3E}">
        <p14:creationId xmlns:p14="http://schemas.microsoft.com/office/powerpoint/2010/main" val="15148069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229600" cy="50292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None/>
              <a:defRPr/>
            </a:pPr>
            <a:r>
              <a:rPr lang="en-US" dirty="0" smtClean="0">
                <a:ea typeface="ＭＳ Ｐゴシック" pitchFamily="34" charset="-128"/>
              </a:rPr>
              <a:t>Create a summary of the excerpt from </a:t>
            </a:r>
            <a:r>
              <a:rPr lang="en-US" i="1" dirty="0" smtClean="0">
                <a:ea typeface="ＭＳ Ｐゴシック" pitchFamily="34" charset="-128"/>
              </a:rPr>
              <a:t>Brian’s Winter </a:t>
            </a:r>
            <a:r>
              <a:rPr lang="en-US" dirty="0" smtClean="0">
                <a:ea typeface="ＭＳ Ｐゴシック" pitchFamily="34" charset="-128"/>
              </a:rPr>
              <a:t>by dragging </a:t>
            </a:r>
            <a:r>
              <a:rPr lang="en-US" b="1" dirty="0" smtClean="0">
                <a:ea typeface="ＭＳ Ｐゴシック" pitchFamily="34" charset="-128"/>
              </a:rPr>
              <a:t>four </a:t>
            </a:r>
            <a:r>
              <a:rPr lang="en-US" dirty="0" smtClean="0">
                <a:ea typeface="ＭＳ Ｐゴシック" pitchFamily="34" charset="-128"/>
              </a:rPr>
              <a:t>statements from the list of events and dropping them in chronological order into the table titled Summary. 	</a:t>
            </a:r>
            <a:endParaRPr lang="en-US" sz="1800" dirty="0" smtClean="0">
              <a:ea typeface="ＭＳ Ｐゴシック" pitchFamily="34" charset="-128"/>
            </a:endParaRPr>
          </a:p>
          <a:p>
            <a:pPr marL="0" indent="0">
              <a:lnSpc>
                <a:spcPct val="70000"/>
              </a:lnSpc>
              <a:buNone/>
              <a:defRPr/>
            </a:pPr>
            <a:r>
              <a:rPr lang="en-US" sz="1800" dirty="0">
                <a:ea typeface="ＭＳ Ｐゴシック" pitchFamily="34" charset="-128"/>
              </a:rPr>
              <a:t> </a:t>
            </a:r>
            <a:r>
              <a:rPr lang="en-US" sz="1800" dirty="0" smtClean="0">
                <a:ea typeface="ＭＳ Ｐゴシック" pitchFamily="34" charset="-128"/>
              </a:rPr>
              <a:t>         </a:t>
            </a:r>
            <a:endParaRPr lang="en-US" dirty="0">
              <a:ea typeface="ＭＳ Ｐゴシック" pitchFamily="34" charset="-128"/>
            </a:endParaRP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#2</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7</a:t>
            </a:fld>
            <a:endParaRPr lang="en-US" dirty="0" smtClean="0">
              <a:latin typeface="Calibri"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015741374"/>
              </p:ext>
            </p:extLst>
          </p:nvPr>
        </p:nvGraphicFramePr>
        <p:xfrm>
          <a:off x="586273" y="2895600"/>
          <a:ext cx="4343401" cy="3804920"/>
        </p:xfrm>
        <a:graphic>
          <a:graphicData uri="http://schemas.openxmlformats.org/drawingml/2006/table">
            <a:tbl>
              <a:tblPr firstRow="1" bandRow="1">
                <a:tableStyleId>{2D5ABB26-0587-4C30-8999-92F81FD0307C}</a:tableStyleId>
              </a:tblPr>
              <a:tblGrid>
                <a:gridCol w="380048"/>
                <a:gridCol w="3963353"/>
              </a:tblGrid>
              <a:tr h="370840">
                <a:tc>
                  <a:txBody>
                    <a:bodyPr/>
                    <a:lstStyle/>
                    <a:p>
                      <a:r>
                        <a:rPr lang="en-US" sz="1400" dirty="0" smtClean="0"/>
                        <a:t>1</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300" dirty="0" smtClean="0"/>
                        <a:t>Brian is sore as he gets into his bag that night.</a:t>
                      </a:r>
                      <a:endParaRPr lang="en-US" sz="1300" dirty="0"/>
                    </a:p>
                  </a:txBody>
                  <a:tcPr>
                    <a:lnL w="12700" cap="flat" cmpd="sng" algn="ctr">
                      <a:solidFill>
                        <a:schemeClr val="tx1"/>
                      </a:solidFill>
                      <a:prstDash val="solid"/>
                      <a:round/>
                      <a:headEnd type="none" w="med" len="med"/>
                      <a:tailEnd type="none" w="med" len="med"/>
                    </a:lnL>
                  </a:tcPr>
                </a:tc>
              </a:tr>
              <a:tr h="370840">
                <a:tc>
                  <a:txBody>
                    <a:bodyPr/>
                    <a:lstStyle/>
                    <a:p>
                      <a:r>
                        <a:rPr lang="en-US" sz="1400" dirty="0" smtClean="0"/>
                        <a:t>2</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300" dirty="0" smtClean="0"/>
                        <a:t>Brian attempts</a:t>
                      </a:r>
                      <a:r>
                        <a:rPr lang="en-US" sz="1300" baseline="0" dirty="0" smtClean="0"/>
                        <a:t> to scare away the bear that wakes him up.*</a:t>
                      </a:r>
                    </a:p>
                  </a:txBody>
                  <a:tcPr>
                    <a:lnL w="12700" cap="flat" cmpd="sng" algn="ctr">
                      <a:solidFill>
                        <a:schemeClr val="tx1"/>
                      </a:solidFill>
                      <a:prstDash val="solid"/>
                      <a:round/>
                      <a:headEnd type="none" w="med" len="med"/>
                      <a:tailEnd type="none" w="med" len="med"/>
                    </a:lnL>
                  </a:tcPr>
                </a:tc>
              </a:tr>
              <a:tr h="370840">
                <a:tc>
                  <a:txBody>
                    <a:bodyPr/>
                    <a:lstStyle/>
                    <a:p>
                      <a:r>
                        <a:rPr lang="en-US" sz="1400" dirty="0" smtClean="0"/>
                        <a:t>3</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300" dirty="0" smtClean="0"/>
                        <a:t>The bear</a:t>
                      </a:r>
                      <a:r>
                        <a:rPr lang="en-US" sz="1300" baseline="0" dirty="0" smtClean="0"/>
                        <a:t> is more powerful than Brian thinks.</a:t>
                      </a:r>
                      <a:endParaRPr lang="en-US" sz="1300" dirty="0" smtClean="0"/>
                    </a:p>
                  </a:txBody>
                  <a:tcPr>
                    <a:lnL w="12700" cap="flat" cmpd="sng" algn="ctr">
                      <a:solidFill>
                        <a:schemeClr val="tx1"/>
                      </a:solidFill>
                      <a:prstDash val="solid"/>
                      <a:round/>
                      <a:headEnd type="none" w="med" len="med"/>
                      <a:tailEnd type="none" w="med" len="med"/>
                    </a:lnL>
                  </a:tcPr>
                </a:tc>
              </a:tr>
              <a:tr h="370840">
                <a:tc>
                  <a:txBody>
                    <a:bodyPr/>
                    <a:lstStyle/>
                    <a:p>
                      <a:r>
                        <a:rPr lang="en-US" sz="1400" dirty="0" smtClean="0"/>
                        <a:t>4</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300" dirty="0" smtClean="0"/>
                        <a:t>Brian believes that he has</a:t>
                      </a:r>
                      <a:r>
                        <a:rPr lang="en-US" sz="1300" baseline="0" dirty="0" smtClean="0"/>
                        <a:t> learned to co-exist with the bears.*</a:t>
                      </a:r>
                      <a:endParaRPr lang="en-US" sz="1300" dirty="0" smtClean="0"/>
                    </a:p>
                  </a:txBody>
                  <a:tcPr>
                    <a:lnL w="12700" cap="flat" cmpd="sng" algn="ctr">
                      <a:solidFill>
                        <a:schemeClr val="tx1"/>
                      </a:solidFill>
                      <a:prstDash val="solid"/>
                      <a:round/>
                      <a:headEnd type="none" w="med" len="med"/>
                      <a:tailEnd type="none" w="med" len="med"/>
                    </a:lnL>
                  </a:tcPr>
                </a:tc>
              </a:tr>
              <a:tr h="370840">
                <a:tc>
                  <a:txBody>
                    <a:bodyPr/>
                    <a:lstStyle/>
                    <a:p>
                      <a:r>
                        <a:rPr lang="en-US" sz="1400" dirty="0" smtClean="0"/>
                        <a:t>5</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300" dirty="0" smtClean="0"/>
                        <a:t>Brian takes a serious risk.</a:t>
                      </a:r>
                      <a:endParaRPr lang="en-US" sz="1300" dirty="0"/>
                    </a:p>
                  </a:txBody>
                  <a:tcPr>
                    <a:lnL w="12700" cap="flat" cmpd="sng" algn="ctr">
                      <a:solidFill>
                        <a:schemeClr val="tx1"/>
                      </a:solidFill>
                      <a:prstDash val="solid"/>
                      <a:round/>
                      <a:headEnd type="none" w="med" len="med"/>
                      <a:tailEnd type="none" w="med" len="med"/>
                    </a:lnL>
                  </a:tcPr>
                </a:tc>
              </a:tr>
              <a:tr h="370840">
                <a:tc>
                  <a:txBody>
                    <a:bodyPr/>
                    <a:lstStyle/>
                    <a:p>
                      <a:r>
                        <a:rPr lang="en-US" sz="1400" dirty="0" smtClean="0"/>
                        <a:t>6</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300" dirty="0" smtClean="0"/>
                        <a:t>Brian thinks about solutions to his major problem.*</a:t>
                      </a:r>
                    </a:p>
                    <a:p>
                      <a:endParaRPr lang="en-US" sz="1300" dirty="0"/>
                    </a:p>
                  </a:txBody>
                  <a:tcPr>
                    <a:lnL w="12700" cap="flat" cmpd="sng" algn="ctr">
                      <a:solidFill>
                        <a:schemeClr val="tx1"/>
                      </a:solidFill>
                      <a:prstDash val="solid"/>
                      <a:round/>
                      <a:headEnd type="none" w="med" len="med"/>
                      <a:tailEnd type="none" w="med" len="med"/>
                    </a:lnL>
                  </a:tcPr>
                </a:tc>
              </a:tr>
              <a:tr h="370840">
                <a:tc>
                  <a:txBody>
                    <a:bodyPr/>
                    <a:lstStyle/>
                    <a:p>
                      <a:r>
                        <a:rPr lang="en-US" sz="1400" dirty="0" smtClean="0"/>
                        <a:t>7</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300" dirty="0" smtClean="0"/>
                        <a:t>The bear tosses Brian and eats</a:t>
                      </a:r>
                      <a:r>
                        <a:rPr lang="en-US" sz="1300" baseline="0" dirty="0" smtClean="0"/>
                        <a:t> the scraps of Brian’s meal.*</a:t>
                      </a:r>
                    </a:p>
                  </a:txBody>
                  <a:tcPr>
                    <a:lnL w="12700" cap="flat" cmpd="sng" algn="ctr">
                      <a:solidFill>
                        <a:schemeClr val="tx1"/>
                      </a:solidFill>
                      <a:prstDash val="solid"/>
                      <a:round/>
                      <a:headEnd type="none" w="med" len="med"/>
                      <a:tailEnd type="none" w="med" len="med"/>
                    </a:lnL>
                  </a:tcPr>
                </a:tc>
              </a:tr>
              <a:tr h="370840">
                <a:tc>
                  <a:txBody>
                    <a:bodyPr/>
                    <a:lstStyle/>
                    <a:p>
                      <a:r>
                        <a:rPr lang="en-US" sz="1400" dirty="0" smtClean="0"/>
                        <a:t>8</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300" baseline="0" dirty="0" smtClean="0"/>
                        <a:t>The bear looks at Brian and walks away.</a:t>
                      </a:r>
                    </a:p>
                  </a:txBody>
                  <a:tcPr>
                    <a:lnL w="12700" cap="flat" cmpd="sng" algn="ctr">
                      <a:solidFill>
                        <a:schemeClr val="tx1"/>
                      </a:solidFill>
                      <a:prstDash val="solid"/>
                      <a:round/>
                      <a:headEnd type="none" w="med" len="med"/>
                      <a:tailEnd type="none" w="med" len="med"/>
                    </a:lnL>
                  </a:tcPr>
                </a:tc>
              </a:tr>
              <a:tr h="370840">
                <a:tc>
                  <a:txBody>
                    <a:bodyPr/>
                    <a:lstStyle/>
                    <a:p>
                      <a:r>
                        <a:rPr lang="en-US" sz="1400" dirty="0" smtClean="0"/>
                        <a:t>9</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300" baseline="0" dirty="0" smtClean="0"/>
                        <a:t>The bear sits back and sniffs the air.</a:t>
                      </a:r>
                    </a:p>
                  </a:txBody>
                  <a:tcPr>
                    <a:lnL w="12700" cap="flat" cmpd="sng" algn="ctr">
                      <a:solidFill>
                        <a:schemeClr val="tx1"/>
                      </a:solidFill>
                      <a:prstDash val="solid"/>
                      <a:round/>
                      <a:headEnd type="none" w="med" len="med"/>
                      <a:tailEnd type="none" w="med" len="med"/>
                    </a:lnL>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359817963"/>
              </p:ext>
            </p:extLst>
          </p:nvPr>
        </p:nvGraphicFramePr>
        <p:xfrm>
          <a:off x="5257800" y="3048000"/>
          <a:ext cx="3276600" cy="2667000"/>
        </p:xfrm>
        <a:graphic>
          <a:graphicData uri="http://schemas.openxmlformats.org/drawingml/2006/table">
            <a:tbl>
              <a:tblPr firstRow="1" bandRow="1">
                <a:tableStyleId>{2D5ABB26-0587-4C30-8999-92F81FD0307C}</a:tableStyleId>
              </a:tblPr>
              <a:tblGrid>
                <a:gridCol w="457200"/>
                <a:gridCol w="2819400"/>
              </a:tblGrid>
              <a:tr h="533400">
                <a:tc gridSpan="2">
                  <a:txBody>
                    <a:bodyPr/>
                    <a:lstStyle/>
                    <a:p>
                      <a:pPr algn="ctr"/>
                      <a:r>
                        <a:rPr lang="en-US" dirty="0" smtClean="0"/>
                        <a:t>Summary</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400">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400">
                <a:tc>
                  <a:txBody>
                    <a:bodyPr/>
                    <a:lstStyle/>
                    <a:p>
                      <a:r>
                        <a:rPr lang="en-US" baseline="0" dirty="0" smtClean="0"/>
                        <a:t>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400">
                <a:tc>
                  <a:txBody>
                    <a:bodyPr/>
                    <a:lstStyle/>
                    <a:p>
                      <a:r>
                        <a:rPr lang="en-US" dirty="0" smtClean="0"/>
                        <a:t>3</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400">
                <a:tc>
                  <a:txBody>
                    <a:bodyPr/>
                    <a:lstStyle/>
                    <a:p>
                      <a:r>
                        <a:rPr lang="en-US" dirty="0" smtClean="0"/>
                        <a:t>4</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526696716"/>
              </p:ext>
            </p:extLst>
          </p:nvPr>
        </p:nvGraphicFramePr>
        <p:xfrm>
          <a:off x="5257800" y="5943601"/>
          <a:ext cx="3276600" cy="457199"/>
        </p:xfrm>
        <a:graphic>
          <a:graphicData uri="http://schemas.openxmlformats.org/drawingml/2006/table">
            <a:tbl>
              <a:tblPr firstRow="1" bandRow="1">
                <a:tableStyleId>{5940675A-B579-460E-94D1-54222C63F5DA}</a:tableStyleId>
              </a:tblPr>
              <a:tblGrid>
                <a:gridCol w="3276600"/>
              </a:tblGrid>
              <a:tr h="457199">
                <a:tc>
                  <a:txBody>
                    <a:bodyPr/>
                    <a:lstStyle/>
                    <a:p>
                      <a:r>
                        <a:rPr lang="en-US" dirty="0" smtClean="0"/>
                        <a:t>Correct Response: 4, 2, 7, 6</a:t>
                      </a:r>
                      <a:endParaRPr lang="en-US" dirty="0"/>
                    </a:p>
                  </a:txBody>
                  <a:tcPr/>
                </a:tc>
              </a:tr>
            </a:tbl>
          </a:graphicData>
        </a:graphic>
      </p:graphicFrame>
    </p:spTree>
    <p:extLst>
      <p:ext uri="{BB962C8B-B14F-4D97-AF65-F5344CB8AC3E}">
        <p14:creationId xmlns:p14="http://schemas.microsoft.com/office/powerpoint/2010/main" val="7114324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In the excerpt from </a:t>
            </a:r>
            <a:r>
              <a:rPr lang="en-US" i="1" dirty="0" smtClean="0">
                <a:ea typeface="ＭＳ Ｐゴシック" pitchFamily="34" charset="-128"/>
              </a:rPr>
              <a:t>Brian’s Winter</a:t>
            </a:r>
            <a:r>
              <a:rPr lang="en-US" dirty="0" smtClean="0">
                <a:ea typeface="ＭＳ Ｐゴシック" pitchFamily="34" charset="-128"/>
              </a:rPr>
              <a:t>, Brian comes to a major realization at the end of the passage. Which statement </a:t>
            </a:r>
            <a:r>
              <a:rPr lang="en-US" b="1" dirty="0" smtClean="0">
                <a:ea typeface="ＭＳ Ｐゴシック" pitchFamily="34" charset="-128"/>
              </a:rPr>
              <a:t>best </a:t>
            </a:r>
            <a:r>
              <a:rPr lang="en-US" dirty="0" smtClean="0">
                <a:ea typeface="ＭＳ Ｐゴシック" pitchFamily="34" charset="-128"/>
              </a:rPr>
              <a:t>describes his realization?</a:t>
            </a:r>
          </a:p>
          <a:p>
            <a:pPr marL="400050" lvl="1" indent="0">
              <a:lnSpc>
                <a:spcPct val="70000"/>
              </a:lnSpc>
              <a:buNone/>
              <a:defRPr/>
            </a:pPr>
            <a:endParaRPr lang="en-US" sz="2400" dirty="0" smtClean="0">
              <a:ea typeface="ＭＳ Ｐゴシック" pitchFamily="34" charset="-128"/>
            </a:endParaRPr>
          </a:p>
          <a:p>
            <a:pPr marL="857250" lvl="1" indent="-457200">
              <a:lnSpc>
                <a:spcPct val="70000"/>
              </a:lnSpc>
              <a:buFont typeface="+mj-lt"/>
              <a:buAutoNum type="alphaUcPeriod"/>
              <a:defRPr/>
            </a:pPr>
            <a:r>
              <a:rPr lang="en-US" sz="2400" dirty="0" smtClean="0">
                <a:ea typeface="ＭＳ Ｐゴシック" pitchFamily="34" charset="-128"/>
              </a:rPr>
              <a:t>He needs to avoid confronting wild animals.</a:t>
            </a:r>
          </a:p>
          <a:p>
            <a:pPr marL="857250" lvl="1" indent="-457200">
              <a:lnSpc>
                <a:spcPct val="70000"/>
              </a:lnSpc>
              <a:buFont typeface="+mj-lt"/>
              <a:buAutoNum type="alphaUcPeriod"/>
              <a:defRPr/>
            </a:pPr>
            <a:r>
              <a:rPr lang="en-US" sz="2400" dirty="0" smtClean="0">
                <a:ea typeface="ＭＳ Ｐゴシック" pitchFamily="34" charset="-128"/>
              </a:rPr>
              <a:t>He needs to prepare for the perils of winter.*</a:t>
            </a:r>
          </a:p>
          <a:p>
            <a:pPr marL="857250" lvl="1" indent="-457200">
              <a:lnSpc>
                <a:spcPct val="70000"/>
              </a:lnSpc>
              <a:buFont typeface="+mj-lt"/>
              <a:buAutoNum type="alphaUcPeriod"/>
              <a:defRPr/>
            </a:pPr>
            <a:r>
              <a:rPr lang="en-US" sz="2400" dirty="0" smtClean="0">
                <a:ea typeface="ＭＳ Ｐゴシック" pitchFamily="34" charset="-128"/>
              </a:rPr>
              <a:t>He needs to create a better way to store food.</a:t>
            </a:r>
          </a:p>
          <a:p>
            <a:pPr marL="857250" lvl="1" indent="-457200">
              <a:lnSpc>
                <a:spcPct val="70000"/>
              </a:lnSpc>
              <a:buFont typeface="+mj-lt"/>
              <a:buAutoNum type="alphaUcPeriod"/>
              <a:defRPr/>
            </a:pPr>
            <a:r>
              <a:rPr lang="en-US" sz="2400" dirty="0" smtClean="0">
                <a:ea typeface="ＭＳ Ｐゴシック" pitchFamily="34" charset="-128"/>
              </a:rPr>
              <a:t>He needs to find a new, safer shelter.</a:t>
            </a: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#3—Part </a:t>
            </a:r>
            <a:r>
              <a:rPr lang="en-US" dirty="0">
                <a:ea typeface="ＭＳ Ｐゴシック" pitchFamily="34" charset="-128"/>
              </a:rPr>
              <a:t>A</a:t>
            </a:r>
            <a:endParaRPr lang="en-US" dirty="0" smtClean="0">
              <a:ea typeface="ＭＳ Ｐゴシック" pitchFamily="34" charset="-128"/>
            </a:endParaRP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8</a:t>
            </a:fld>
            <a:endParaRPr lang="en-US" dirty="0" smtClean="0">
              <a:latin typeface="Calibri" pitchFamily="34" charset="0"/>
            </a:endParaRPr>
          </a:p>
        </p:txBody>
      </p:sp>
    </p:spTree>
    <p:extLst>
      <p:ext uri="{BB962C8B-B14F-4D97-AF65-F5344CB8AC3E}">
        <p14:creationId xmlns:p14="http://schemas.microsoft.com/office/powerpoint/2010/main" val="14653791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Which detail </a:t>
            </a:r>
            <a:r>
              <a:rPr lang="en-US" b="1" dirty="0" smtClean="0">
                <a:ea typeface="ＭＳ Ｐゴシック" pitchFamily="34" charset="-128"/>
              </a:rPr>
              <a:t>best</a:t>
            </a:r>
            <a:r>
              <a:rPr lang="en-US" dirty="0" smtClean="0">
                <a:ea typeface="ＭＳ Ｐゴシック" pitchFamily="34" charset="-128"/>
              </a:rPr>
              <a:t> supports the answer in Part A?</a:t>
            </a:r>
          </a:p>
          <a:p>
            <a:pPr marL="400050" lvl="1" indent="0">
              <a:lnSpc>
                <a:spcPct val="70000"/>
              </a:lnSpc>
              <a:buNone/>
              <a:defRPr/>
            </a:pPr>
            <a:endParaRPr lang="en-US" sz="2400" dirty="0" smtClean="0">
              <a:ea typeface="ＭＳ Ｐゴシック" pitchFamily="34" charset="-128"/>
            </a:endParaRPr>
          </a:p>
          <a:p>
            <a:pPr marL="857250" lvl="1" indent="-457200">
              <a:lnSpc>
                <a:spcPct val="70000"/>
              </a:lnSpc>
              <a:buFont typeface="+mj-lt"/>
              <a:buAutoNum type="alphaUcPeriod"/>
              <a:defRPr/>
            </a:pPr>
            <a:r>
              <a:rPr lang="en-US" sz="2400" dirty="0" smtClean="0">
                <a:ea typeface="ＭＳ Ｐゴシック" pitchFamily="34" charset="-128"/>
              </a:rPr>
              <a:t>“The bear…turned back to ransacking the camp, looking for where that delicious smell had come from.” (paragraph 15)</a:t>
            </a:r>
          </a:p>
          <a:p>
            <a:pPr marL="857250" lvl="1" indent="-457200">
              <a:lnSpc>
                <a:spcPct val="70000"/>
              </a:lnSpc>
              <a:buFont typeface="+mj-lt"/>
              <a:buAutoNum type="alphaUcPeriod"/>
              <a:defRPr/>
            </a:pPr>
            <a:r>
              <a:rPr lang="en-US" sz="2400" dirty="0" smtClean="0">
                <a:ea typeface="ＭＳ Ｐゴシック" pitchFamily="34" charset="-128"/>
              </a:rPr>
              <a:t>“He would have to find some way to protect himself, some weapon.” (paragraph 19)</a:t>
            </a:r>
          </a:p>
          <a:p>
            <a:pPr marL="857250" lvl="1" indent="-457200">
              <a:lnSpc>
                <a:spcPct val="70000"/>
              </a:lnSpc>
              <a:buFont typeface="+mj-lt"/>
              <a:buAutoNum type="alphaUcPeriod"/>
              <a:defRPr/>
            </a:pPr>
            <a:r>
              <a:rPr lang="en-US" sz="2400" dirty="0" smtClean="0">
                <a:ea typeface="ＭＳ Ｐゴシック" pitchFamily="34" charset="-128"/>
              </a:rPr>
              <a:t>“He kept putting wood on the fire, half afraid the bear would come back.” (paragraph 20)</a:t>
            </a:r>
          </a:p>
          <a:p>
            <a:pPr marL="857250" lvl="1" indent="-457200">
              <a:lnSpc>
                <a:spcPct val="70000"/>
              </a:lnSpc>
              <a:buFont typeface="+mj-lt"/>
              <a:buAutoNum type="alphaUcPeriod"/>
              <a:defRPr/>
            </a:pPr>
            <a:r>
              <a:rPr lang="en-US" sz="2400" dirty="0" smtClean="0">
                <a:ea typeface="ＭＳ Ｐゴシック" pitchFamily="34" charset="-128"/>
              </a:rPr>
              <a:t>“…he had missed the warnings that summer was ending…and what was coming would be the most dangerous thing he had faced…” (paragraph 21)*</a:t>
            </a: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#3—Part B</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9</a:t>
            </a:fld>
            <a:endParaRPr lang="en-US" dirty="0" smtClean="0">
              <a:latin typeface="Calibri" pitchFamily="34" charset="0"/>
            </a:endParaRPr>
          </a:p>
        </p:txBody>
      </p:sp>
    </p:spTree>
    <p:extLst>
      <p:ext uri="{BB962C8B-B14F-4D97-AF65-F5344CB8AC3E}">
        <p14:creationId xmlns:p14="http://schemas.microsoft.com/office/powerpoint/2010/main" val="2540845933"/>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PARCC-Overview-March2011-SHORT</Template>
  <TotalTime>12086</TotalTime>
  <Words>1466</Words>
  <Application>Microsoft Office PowerPoint</Application>
  <PresentationFormat>On-screen Show (4:3)</PresentationFormat>
  <Paragraphs>167</Paragraphs>
  <Slides>17</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17</vt:i4>
      </vt:variant>
    </vt:vector>
  </HeadingPairs>
  <TitlesOfParts>
    <vt:vector size="24" baseType="lpstr">
      <vt:lpstr>ＭＳ Ｐゴシック</vt:lpstr>
      <vt:lpstr>Arial</vt:lpstr>
      <vt:lpstr>Calibri</vt:lpstr>
      <vt:lpstr>Century Gothic</vt:lpstr>
      <vt:lpstr>Courier New</vt:lpstr>
      <vt:lpstr>1_Office Theme</vt:lpstr>
      <vt:lpstr>Custom Design</vt:lpstr>
      <vt:lpstr>Advances in the PARCC  ELA/Literacy Summative Assessment: Grade 8 Sample Literary Analysis Task (LAT)</vt:lpstr>
      <vt:lpstr>Grade 8 Sample Items Overview</vt:lpstr>
      <vt:lpstr>Understanding the Literary Analysis Task</vt:lpstr>
      <vt:lpstr>Texts Worth Reading?</vt:lpstr>
      <vt:lpstr>Sample Item #1—Part A</vt:lpstr>
      <vt:lpstr>Sample Item #1—Part B</vt:lpstr>
      <vt:lpstr>Sample Item #2</vt:lpstr>
      <vt:lpstr>Sample Item #3—Part A</vt:lpstr>
      <vt:lpstr>Sample Item #3—Part B</vt:lpstr>
      <vt:lpstr>Sample Item #4—Part A</vt:lpstr>
      <vt:lpstr>Sample Item #4—Part B</vt:lpstr>
      <vt:lpstr>Sample Item #5—Part A</vt:lpstr>
      <vt:lpstr>Sample Item #5—Part B</vt:lpstr>
      <vt:lpstr>Sample Item #6—Part A</vt:lpstr>
      <vt:lpstr>Sample Item #6—Part B</vt:lpstr>
      <vt:lpstr>Sample Item #7</vt:lpstr>
      <vt:lpstr>A Strong Foundation:  The Common Core State Standards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PARCC Assessment Design</dc:title>
  <dc:creator>Mike Cohen</dc:creator>
  <cp:lastModifiedBy>Erica Thibodeaux</cp:lastModifiedBy>
  <cp:revision>873</cp:revision>
  <cp:lastPrinted>2012-08-09T01:11:48Z</cp:lastPrinted>
  <dcterms:created xsi:type="dcterms:W3CDTF">2011-03-23T08:48:34Z</dcterms:created>
  <dcterms:modified xsi:type="dcterms:W3CDTF">2014-09-16T16:39:18Z</dcterms:modified>
</cp:coreProperties>
</file>